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4"/>
  </p:notesMasterIdLst>
  <p:sldIdLst>
    <p:sldId id="256" r:id="rId2"/>
    <p:sldId id="262" r:id="rId3"/>
    <p:sldId id="304" r:id="rId4"/>
    <p:sldId id="298" r:id="rId5"/>
    <p:sldId id="265" r:id="rId6"/>
    <p:sldId id="305" r:id="rId7"/>
    <p:sldId id="306" r:id="rId8"/>
    <p:sldId id="301" r:id="rId9"/>
    <p:sldId id="303" r:id="rId10"/>
    <p:sldId id="268" r:id="rId11"/>
    <p:sldId id="308" r:id="rId12"/>
    <p:sldId id="281" r:id="rId13"/>
  </p:sldIdLst>
  <p:sldSz cx="9144000" cy="5143500" type="screen16x9"/>
  <p:notesSz cx="6858000" cy="9144000"/>
  <p:embeddedFontLst>
    <p:embeddedFont>
      <p:font typeface="Catamaran Thin" panose="020B0604020202020204" charset="0"/>
      <p:regular r:id="rId15"/>
      <p:bold r:id="rId16"/>
    </p:embeddedFont>
    <p:embeddedFont>
      <p:font typeface="Livvic"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E559B0-66DF-4638-9263-E1629135E361}">
  <a:tblStyle styleId="{85E559B0-66DF-4638-9263-E1629135E3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3875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3e13d9a7e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3e13d9a7e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407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4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5" r:id="rId3"/>
    <p:sldLayoutId id="2147483656" r:id="rId4"/>
    <p:sldLayoutId id="2147483659" r:id="rId5"/>
    <p:sldLayoutId id="2147483660" r:id="rId6"/>
    <p:sldLayoutId id="214748366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026" name="Picture 2" descr="Deep learning in computer vision starts with data - Neal Analytics">
            <a:extLst>
              <a:ext uri="{FF2B5EF4-FFF2-40B4-BE49-F238E27FC236}">
                <a16:creationId xmlns:a16="http://schemas.microsoft.com/office/drawing/2014/main" id="{85AD824A-819B-4AA4-8A63-29C179545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004"/>
          <a:stretch/>
        </p:blipFill>
        <p:spPr bwMode="auto">
          <a:xfrm>
            <a:off x="1920584" y="1588"/>
            <a:ext cx="7223416" cy="5138737"/>
          </a:xfrm>
          <a:prstGeom prst="rect">
            <a:avLst/>
          </a:prstGeom>
          <a:noFill/>
          <a:extLst>
            <a:ext uri="{909E8E84-426E-40DD-AFC4-6F175D3DCCD1}">
              <a14:hiddenFill xmlns:a14="http://schemas.microsoft.com/office/drawing/2010/main">
                <a:solidFill>
                  <a:srgbClr val="FFFFFF"/>
                </a:solidFill>
              </a14:hiddenFill>
            </a:ext>
          </a:extLst>
        </p:spPr>
      </p:pic>
      <p:sp>
        <p:nvSpPr>
          <p:cNvPr id="124" name="Google Shape;124;p24"/>
          <p:cNvSpPr/>
          <p:nvPr/>
        </p:nvSpPr>
        <p:spPr>
          <a:xfrm rot="5400000">
            <a:off x="1231491" y="-183536"/>
            <a:ext cx="3753573" cy="5026500"/>
          </a:xfrm>
          <a:prstGeom prst="rect">
            <a:avLst/>
          </a:prstGeom>
          <a:solidFill>
            <a:srgbClr val="908269">
              <a:alpha val="8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4"/>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MICHAL HASS</a:t>
            </a:r>
          </a:p>
          <a:p>
            <a:pPr marL="0" lvl="0" indent="0" algn="l" rtl="0">
              <a:spcBef>
                <a:spcPts val="0"/>
              </a:spcBef>
              <a:spcAft>
                <a:spcPts val="0"/>
              </a:spcAft>
              <a:buNone/>
            </a:pPr>
            <a:r>
              <a:rPr lang="es" dirty="0">
                <a:solidFill>
                  <a:schemeClr val="lt1"/>
                </a:solidFill>
              </a:rPr>
              <a:t>NOAM CASPI</a:t>
            </a:r>
            <a:endParaRPr dirty="0">
              <a:solidFill>
                <a:schemeClr val="lt1"/>
              </a:solidFill>
            </a:endParaRPr>
          </a:p>
        </p:txBody>
      </p:sp>
      <p:sp>
        <p:nvSpPr>
          <p:cNvPr id="126" name="Google Shape;126;p24"/>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1"/>
                </a:solidFill>
              </a:rPr>
              <a:t>COMPUTER VISION 3D</a:t>
            </a:r>
            <a:endParaRPr dirty="0">
              <a:solidFill>
                <a:schemeClr val="lt1"/>
              </a:solidFill>
            </a:endParaRPr>
          </a:p>
          <a:p>
            <a:pPr marL="0" lvl="0" indent="0" algn="l" rtl="0">
              <a:spcBef>
                <a:spcPts val="0"/>
              </a:spcBef>
              <a:spcAft>
                <a:spcPts val="0"/>
              </a:spcAft>
              <a:buNone/>
            </a:pPr>
            <a:r>
              <a:rPr lang="es" dirty="0">
                <a:solidFill>
                  <a:schemeClr val="lt1"/>
                </a:solidFill>
                <a:latin typeface="Livvic"/>
                <a:ea typeface="Livvic"/>
                <a:cs typeface="Livvic"/>
                <a:sym typeface="Livvic"/>
              </a:rPr>
              <a:t>PROJECT</a:t>
            </a:r>
            <a:endParaRPr dirty="0">
              <a:solidFill>
                <a:schemeClr val="lt1"/>
              </a:solidFill>
              <a:latin typeface="Livvic"/>
              <a:ea typeface="Livvic"/>
              <a:cs typeface="Livvic"/>
              <a:sym typeface="Livvic"/>
            </a:endParaRPr>
          </a:p>
          <a:p>
            <a:pPr marL="0" lvl="0" indent="0" algn="l" rtl="0">
              <a:spcBef>
                <a:spcPts val="0"/>
              </a:spcBef>
              <a:spcAft>
                <a:spcPts val="0"/>
              </a:spcAft>
              <a:buNone/>
            </a:pPr>
            <a:r>
              <a:rPr lang="es" dirty="0">
                <a:solidFill>
                  <a:schemeClr val="lt1"/>
                </a:solidFill>
                <a:latin typeface="Livvic"/>
                <a:ea typeface="Livvic"/>
                <a:cs typeface="Livvic"/>
                <a:sym typeface="Livvic"/>
              </a:rPr>
              <a:t>PROPOSAL</a:t>
            </a:r>
            <a:endParaRPr dirty="0">
              <a:solidFill>
                <a:schemeClr val="lt1"/>
              </a:solidFill>
              <a:latin typeface="Livvic"/>
              <a:ea typeface="Livvic"/>
              <a:cs typeface="Livvic"/>
              <a:sym typeface="Livvic"/>
            </a:endParaRPr>
          </a:p>
        </p:txBody>
      </p:sp>
      <p:sp>
        <p:nvSpPr>
          <p:cNvPr id="127" name="Google Shape;127;p24"/>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6"/>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EXTENSIONS</a:t>
            </a:r>
            <a:endParaRPr dirty="0"/>
          </a:p>
        </p:txBody>
      </p:sp>
      <p:sp>
        <p:nvSpPr>
          <p:cNvPr id="254" name="Google Shape;254;p36"/>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We can use the same logic in order to realize which notes were played on a piano (for example)</a:t>
            </a:r>
            <a:endParaRPr dirty="0"/>
          </a:p>
        </p:txBody>
      </p:sp>
      <p:sp>
        <p:nvSpPr>
          <p:cNvPr id="255" name="Google Shape;255;p36"/>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use the same logic in order to realize which buttons were clicked on a keyboard</a:t>
            </a:r>
          </a:p>
        </p:txBody>
      </p:sp>
      <p:sp>
        <p:nvSpPr>
          <p:cNvPr id="256" name="Google Shape;256;p36"/>
          <p:cNvSpPr txBox="1">
            <a:spLocks noGrp="1"/>
          </p:cNvSpPr>
          <p:nvPr>
            <p:ph type="subTitle" idx="5"/>
          </p:nvPr>
        </p:nvSpPr>
        <p:spPr>
          <a:xfrm>
            <a:off x="4878076" y="1886725"/>
            <a:ext cx="1648200" cy="101425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We can use the same logic in order to reveal passwords of people using only a camera and a small memory device</a:t>
            </a:r>
          </a:p>
        </p:txBody>
      </p:sp>
      <p:sp>
        <p:nvSpPr>
          <p:cNvPr id="257" name="Google Shape;257;p36"/>
          <p:cNvSpPr txBox="1">
            <a:spLocks noGrp="1"/>
          </p:cNvSpPr>
          <p:nvPr>
            <p:ph type="ctrTitle" idx="2"/>
          </p:nvPr>
        </p:nvSpPr>
        <p:spPr>
          <a:xfrm>
            <a:off x="2650710" y="139441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SMART KEYBOARD</a:t>
            </a:r>
            <a:endParaRPr dirty="0"/>
          </a:p>
        </p:txBody>
      </p:sp>
      <p:sp>
        <p:nvSpPr>
          <p:cNvPr id="258" name="Google Shape;258;p36"/>
          <p:cNvSpPr txBox="1">
            <a:spLocks noGrp="1"/>
          </p:cNvSpPr>
          <p:nvPr>
            <p:ph type="ctrTitle" idx="4"/>
          </p:nvPr>
        </p:nvSpPr>
        <p:spPr>
          <a:xfrm>
            <a:off x="4638106" y="1394416"/>
            <a:ext cx="1881300" cy="49230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HACKING</a:t>
            </a:r>
            <a:endParaRPr dirty="0"/>
          </a:p>
        </p:txBody>
      </p:sp>
      <p:sp>
        <p:nvSpPr>
          <p:cNvPr id="259" name="Google Shape;259;p36"/>
          <p:cNvSpPr txBox="1">
            <a:spLocks noGrp="1"/>
          </p:cNvSpPr>
          <p:nvPr>
            <p:ph type="ctrTitle"/>
          </p:nvPr>
        </p:nvSpPr>
        <p:spPr>
          <a:xfrm>
            <a:off x="656422" y="139441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NOTES DETECTION</a:t>
            </a:r>
            <a:endParaRPr dirty="0"/>
          </a:p>
        </p:txBody>
      </p:sp>
      <p:sp>
        <p:nvSpPr>
          <p:cNvPr id="260" name="Google Shape;260;p36"/>
          <p:cNvSpPr/>
          <p:nvPr/>
        </p:nvSpPr>
        <p:spPr>
          <a:xfrm>
            <a:off x="758175"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6"/>
          <p:cNvSpPr/>
          <p:nvPr/>
        </p:nvSpPr>
        <p:spPr>
          <a:xfrm>
            <a:off x="3356166"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5972088" y="921000"/>
            <a:ext cx="459000" cy="45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6"/>
          <p:cNvGrpSpPr/>
          <p:nvPr/>
        </p:nvGrpSpPr>
        <p:grpSpPr>
          <a:xfrm>
            <a:off x="796850" y="975157"/>
            <a:ext cx="382519" cy="350682"/>
            <a:chOff x="2903337" y="4279032"/>
            <a:chExt cx="382519" cy="350682"/>
          </a:xfrm>
        </p:grpSpPr>
        <p:sp>
          <p:nvSpPr>
            <p:cNvPr id="267" name="Google Shape;267;p36"/>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6"/>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6"/>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6"/>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6"/>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6"/>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6"/>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6"/>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6"/>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6"/>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6"/>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36"/>
          <p:cNvSpPr/>
          <p:nvPr/>
        </p:nvSpPr>
        <p:spPr>
          <a:xfrm>
            <a:off x="3406159" y="971282"/>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36"/>
          <p:cNvGrpSpPr/>
          <p:nvPr/>
        </p:nvGrpSpPr>
        <p:grpSpPr>
          <a:xfrm>
            <a:off x="6010317" y="1012267"/>
            <a:ext cx="383632" cy="276449"/>
            <a:chOff x="3933342" y="4315767"/>
            <a:chExt cx="383632" cy="276449"/>
          </a:xfrm>
        </p:grpSpPr>
        <p:sp>
          <p:nvSpPr>
            <p:cNvPr id="284" name="Google Shape;284;p36"/>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 name="תמונה 78" descr="תמונה שמכילה טקסט, לוח ציור&#10;&#10;התיאור נוצר באופן אוטומטי">
            <a:extLst>
              <a:ext uri="{FF2B5EF4-FFF2-40B4-BE49-F238E27FC236}">
                <a16:creationId xmlns:a16="http://schemas.microsoft.com/office/drawing/2014/main" id="{78DA99E0-A447-4D65-9394-D6BB40FDD5F5}"/>
              </a:ext>
            </a:extLst>
          </p:cNvPr>
          <p:cNvPicPr>
            <a:picLocks noChangeAspect="1"/>
          </p:cNvPicPr>
          <p:nvPr/>
        </p:nvPicPr>
        <p:blipFill>
          <a:blip r:embed="rId3"/>
          <a:stretch>
            <a:fillRect/>
          </a:stretch>
        </p:blipFill>
        <p:spPr>
          <a:xfrm>
            <a:off x="410005" y="2785928"/>
            <a:ext cx="7975819" cy="2106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867"/>
    </mc:Choice>
    <mc:Fallback xmlns="">
      <p:transition spd="slow" advTm="3486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mputer vision">
            <a:extLst>
              <a:ext uri="{FF2B5EF4-FFF2-40B4-BE49-F238E27FC236}">
                <a16:creationId xmlns:a16="http://schemas.microsoft.com/office/drawing/2014/main" id="{D7019C61-5681-45A2-BED3-956B2A115DAC}"/>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132686" y="0"/>
            <a:ext cx="9276686" cy="514350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229;p33">
            <a:extLst>
              <a:ext uri="{FF2B5EF4-FFF2-40B4-BE49-F238E27FC236}">
                <a16:creationId xmlns:a16="http://schemas.microsoft.com/office/drawing/2014/main" id="{A58D5BFD-B676-4B67-A843-0635FB8A1433}"/>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2;p33">
            <a:extLst>
              <a:ext uri="{FF2B5EF4-FFF2-40B4-BE49-F238E27FC236}">
                <a16:creationId xmlns:a16="http://schemas.microsoft.com/office/drawing/2014/main" id="{CD96D77C-1ADF-4A96-AB7E-C22CDD236FEC}"/>
              </a:ext>
            </a:extLst>
          </p:cNvPr>
          <p:cNvSpPr txBox="1">
            <a:spLocks/>
          </p:cNvSpPr>
          <p:nvPr/>
        </p:nvSpPr>
        <p:spPr>
          <a:xfrm rot="5400000">
            <a:off x="5945200" y="2122749"/>
            <a:ext cx="4059902"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a:solidFill>
                  <a:schemeClr val="lt1"/>
                </a:solidFill>
              </a:rPr>
              <a:t>WHAT WE HAVE LEARNED</a:t>
            </a:r>
          </a:p>
        </p:txBody>
      </p:sp>
      <p:sp>
        <p:nvSpPr>
          <p:cNvPr id="23" name="Google Shape;342;p38">
            <a:extLst>
              <a:ext uri="{FF2B5EF4-FFF2-40B4-BE49-F238E27FC236}">
                <a16:creationId xmlns:a16="http://schemas.microsoft.com/office/drawing/2014/main" id="{5C355F12-D494-4ECE-858F-FC22676E2DEE}"/>
              </a:ext>
            </a:extLst>
          </p:cNvPr>
          <p:cNvSpPr/>
          <p:nvPr/>
        </p:nvSpPr>
        <p:spPr>
          <a:xfrm>
            <a:off x="510363" y="1104715"/>
            <a:ext cx="6411431" cy="7752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4009;p57">
            <a:extLst>
              <a:ext uri="{FF2B5EF4-FFF2-40B4-BE49-F238E27FC236}">
                <a16:creationId xmlns:a16="http://schemas.microsoft.com/office/drawing/2014/main" id="{7F368B5B-3090-4B22-BF37-313EF0F386A3}"/>
              </a:ext>
            </a:extLst>
          </p:cNvPr>
          <p:cNvGrpSpPr/>
          <p:nvPr/>
        </p:nvGrpSpPr>
        <p:grpSpPr>
          <a:xfrm>
            <a:off x="719899" y="1314407"/>
            <a:ext cx="355434" cy="355815"/>
            <a:chOff x="4673540" y="3680297"/>
            <a:chExt cx="355434" cy="355815"/>
          </a:xfrm>
        </p:grpSpPr>
        <p:sp>
          <p:nvSpPr>
            <p:cNvPr id="20" name="Google Shape;4010;p57">
              <a:extLst>
                <a:ext uri="{FF2B5EF4-FFF2-40B4-BE49-F238E27FC236}">
                  <a16:creationId xmlns:a16="http://schemas.microsoft.com/office/drawing/2014/main" id="{716B559E-97D5-436F-AD99-7874C191B335}"/>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11;p57">
              <a:extLst>
                <a:ext uri="{FF2B5EF4-FFF2-40B4-BE49-F238E27FC236}">
                  <a16:creationId xmlns:a16="http://schemas.microsoft.com/office/drawing/2014/main" id="{372F2392-98F1-467E-B2C5-7B2308228323}"/>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12;p57">
              <a:extLst>
                <a:ext uri="{FF2B5EF4-FFF2-40B4-BE49-F238E27FC236}">
                  <a16:creationId xmlns:a16="http://schemas.microsoft.com/office/drawing/2014/main" id="{90DFA81E-141D-4186-8374-2CC312088796}"/>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43;p38">
            <a:extLst>
              <a:ext uri="{FF2B5EF4-FFF2-40B4-BE49-F238E27FC236}">
                <a16:creationId xmlns:a16="http://schemas.microsoft.com/office/drawing/2014/main" id="{EA61B3AC-5B2F-4AC9-BCA3-827A79CB850E}"/>
              </a:ext>
            </a:extLst>
          </p:cNvPr>
          <p:cNvSpPr txBox="1">
            <a:spLocks noGrp="1"/>
          </p:cNvSpPr>
          <p:nvPr>
            <p:ph type="ctrTitle"/>
          </p:nvPr>
        </p:nvSpPr>
        <p:spPr>
          <a:xfrm>
            <a:off x="1331872" y="1182722"/>
            <a:ext cx="5466805" cy="487500"/>
          </a:xfrm>
          <a:prstGeom prst="rect">
            <a:avLst/>
          </a:prstGeom>
        </p:spPr>
        <p:txBody>
          <a:bodyPr spcFirstLastPara="1" wrap="square" lIns="91425" tIns="91425" rIns="91425" bIns="91425" anchor="t" anchorCtr="0">
            <a:noAutofit/>
          </a:bodyPr>
          <a:lstStyle/>
          <a:p>
            <a:pPr marL="0" indent="0">
              <a:lnSpc>
                <a:spcPct val="100000"/>
              </a:lnSpc>
            </a:pPr>
            <a:r>
              <a:rPr lang="en-US" sz="1600" b="0" dirty="0">
                <a:solidFill>
                  <a:schemeClr val="tx1"/>
                </a:solidFill>
              </a:rPr>
              <a:t>Using programming logic in order to detect real time events.</a:t>
            </a:r>
          </a:p>
        </p:txBody>
      </p:sp>
      <p:sp>
        <p:nvSpPr>
          <p:cNvPr id="25" name="Google Shape;342;p38">
            <a:extLst>
              <a:ext uri="{FF2B5EF4-FFF2-40B4-BE49-F238E27FC236}">
                <a16:creationId xmlns:a16="http://schemas.microsoft.com/office/drawing/2014/main" id="{F6719A90-8E75-46FC-ABA0-11585CD499DB}"/>
              </a:ext>
            </a:extLst>
          </p:cNvPr>
          <p:cNvSpPr/>
          <p:nvPr/>
        </p:nvSpPr>
        <p:spPr>
          <a:xfrm>
            <a:off x="510363" y="2189958"/>
            <a:ext cx="6411431" cy="775200"/>
          </a:xfrm>
          <a:prstGeom prst="rect">
            <a:avLst/>
          </a:prstGeom>
          <a:solidFill>
            <a:schemeClr val="accent2">
              <a:lumMod val="90000"/>
              <a:lumOff val="10000"/>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4009;p57">
            <a:extLst>
              <a:ext uri="{FF2B5EF4-FFF2-40B4-BE49-F238E27FC236}">
                <a16:creationId xmlns:a16="http://schemas.microsoft.com/office/drawing/2014/main" id="{2C8E47D6-9AED-49D6-9D62-C044D9F7FF7C}"/>
              </a:ext>
            </a:extLst>
          </p:cNvPr>
          <p:cNvGrpSpPr/>
          <p:nvPr/>
        </p:nvGrpSpPr>
        <p:grpSpPr>
          <a:xfrm>
            <a:off x="719899" y="2399650"/>
            <a:ext cx="355434" cy="355815"/>
            <a:chOff x="4673540" y="3680297"/>
            <a:chExt cx="355434" cy="355815"/>
          </a:xfrm>
        </p:grpSpPr>
        <p:sp>
          <p:nvSpPr>
            <p:cNvPr id="27" name="Google Shape;4010;p57">
              <a:extLst>
                <a:ext uri="{FF2B5EF4-FFF2-40B4-BE49-F238E27FC236}">
                  <a16:creationId xmlns:a16="http://schemas.microsoft.com/office/drawing/2014/main" id="{F2A75711-5596-4CE4-9B8B-7437B7FFB191}"/>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11;p57">
              <a:extLst>
                <a:ext uri="{FF2B5EF4-FFF2-40B4-BE49-F238E27FC236}">
                  <a16:creationId xmlns:a16="http://schemas.microsoft.com/office/drawing/2014/main" id="{2D5DCDD6-57A6-4F37-99DC-C78F89BEFFEE}"/>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12;p57">
              <a:extLst>
                <a:ext uri="{FF2B5EF4-FFF2-40B4-BE49-F238E27FC236}">
                  <a16:creationId xmlns:a16="http://schemas.microsoft.com/office/drawing/2014/main" id="{17A24318-7A97-4846-A280-521307A91D77}"/>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343;p38">
            <a:extLst>
              <a:ext uri="{FF2B5EF4-FFF2-40B4-BE49-F238E27FC236}">
                <a16:creationId xmlns:a16="http://schemas.microsoft.com/office/drawing/2014/main" id="{ED46ED5D-A660-4635-937F-F4C112390F3B}"/>
              </a:ext>
            </a:extLst>
          </p:cNvPr>
          <p:cNvSpPr txBox="1">
            <a:spLocks/>
          </p:cNvSpPr>
          <p:nvPr/>
        </p:nvSpPr>
        <p:spPr>
          <a:xfrm>
            <a:off x="1331872" y="2267965"/>
            <a:ext cx="5466805"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sz="1600" b="0" dirty="0">
                <a:solidFill>
                  <a:schemeClr val="bg1"/>
                </a:solidFill>
              </a:rPr>
              <a:t>Using Computer Vision principles for solving problems.</a:t>
            </a:r>
          </a:p>
        </p:txBody>
      </p:sp>
      <p:sp>
        <p:nvSpPr>
          <p:cNvPr id="31" name="Google Shape;342;p38">
            <a:extLst>
              <a:ext uri="{FF2B5EF4-FFF2-40B4-BE49-F238E27FC236}">
                <a16:creationId xmlns:a16="http://schemas.microsoft.com/office/drawing/2014/main" id="{065D7158-3A6E-40C2-8F72-1EFFFA8DA988}"/>
              </a:ext>
            </a:extLst>
          </p:cNvPr>
          <p:cNvSpPr/>
          <p:nvPr/>
        </p:nvSpPr>
        <p:spPr>
          <a:xfrm>
            <a:off x="510363" y="3277992"/>
            <a:ext cx="6411431" cy="7752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4009;p57">
            <a:extLst>
              <a:ext uri="{FF2B5EF4-FFF2-40B4-BE49-F238E27FC236}">
                <a16:creationId xmlns:a16="http://schemas.microsoft.com/office/drawing/2014/main" id="{A3C62A1E-B947-46D5-967D-4F35DF1A60E3}"/>
              </a:ext>
            </a:extLst>
          </p:cNvPr>
          <p:cNvGrpSpPr/>
          <p:nvPr/>
        </p:nvGrpSpPr>
        <p:grpSpPr>
          <a:xfrm>
            <a:off x="719899" y="3487684"/>
            <a:ext cx="355434" cy="355815"/>
            <a:chOff x="4673540" y="3680297"/>
            <a:chExt cx="355434" cy="355815"/>
          </a:xfrm>
        </p:grpSpPr>
        <p:sp>
          <p:nvSpPr>
            <p:cNvPr id="33" name="Google Shape;4010;p57">
              <a:extLst>
                <a:ext uri="{FF2B5EF4-FFF2-40B4-BE49-F238E27FC236}">
                  <a16:creationId xmlns:a16="http://schemas.microsoft.com/office/drawing/2014/main" id="{A4EE2692-E438-47CF-845A-477F679390D6}"/>
                </a:ext>
              </a:extLst>
            </p:cNvPr>
            <p:cNvSpPr/>
            <p:nvPr/>
          </p:nvSpPr>
          <p:spPr>
            <a:xfrm>
              <a:off x="4673540" y="3680297"/>
              <a:ext cx="355434" cy="355815"/>
            </a:xfrm>
            <a:custGeom>
              <a:avLst/>
              <a:gdLst/>
              <a:ahLst/>
              <a:cxnLst/>
              <a:rect l="l" t="t" r="r" b="b"/>
              <a:pathLst>
                <a:path w="11193" h="11205" extrusionOk="0">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11;p57">
              <a:extLst>
                <a:ext uri="{FF2B5EF4-FFF2-40B4-BE49-F238E27FC236}">
                  <a16:creationId xmlns:a16="http://schemas.microsoft.com/office/drawing/2014/main" id="{59B81A4C-1603-48DD-AF05-8056A5BC9F75}"/>
                </a:ext>
              </a:extLst>
            </p:cNvPr>
            <p:cNvSpPr/>
            <p:nvPr/>
          </p:nvSpPr>
          <p:spPr>
            <a:xfrm>
              <a:off x="4805864" y="3736630"/>
              <a:ext cx="93042" cy="92661"/>
            </a:xfrm>
            <a:custGeom>
              <a:avLst/>
              <a:gdLst/>
              <a:ahLst/>
              <a:cxnLst/>
              <a:rect l="l" t="t" r="r" b="b"/>
              <a:pathLst>
                <a:path w="2930" h="2918" extrusionOk="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12;p57">
              <a:extLst>
                <a:ext uri="{FF2B5EF4-FFF2-40B4-BE49-F238E27FC236}">
                  <a16:creationId xmlns:a16="http://schemas.microsoft.com/office/drawing/2014/main" id="{9F4478C0-4D09-4B90-A1AD-22444D3FCA50}"/>
                </a:ext>
              </a:extLst>
            </p:cNvPr>
            <p:cNvSpPr/>
            <p:nvPr/>
          </p:nvSpPr>
          <p:spPr>
            <a:xfrm>
              <a:off x="4779380" y="3841358"/>
              <a:ext cx="143723" cy="138801"/>
            </a:xfrm>
            <a:custGeom>
              <a:avLst/>
              <a:gdLst/>
              <a:ahLst/>
              <a:cxnLst/>
              <a:rect l="l" t="t" r="r" b="b"/>
              <a:pathLst>
                <a:path w="4526" h="4371" extrusionOk="0">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43;p38">
            <a:extLst>
              <a:ext uri="{FF2B5EF4-FFF2-40B4-BE49-F238E27FC236}">
                <a16:creationId xmlns:a16="http://schemas.microsoft.com/office/drawing/2014/main" id="{EEF78A15-F5D7-4A65-954D-B5BAE7757F44}"/>
              </a:ext>
            </a:extLst>
          </p:cNvPr>
          <p:cNvSpPr txBox="1">
            <a:spLocks/>
          </p:cNvSpPr>
          <p:nvPr/>
        </p:nvSpPr>
        <p:spPr>
          <a:xfrm>
            <a:off x="1331872" y="3355999"/>
            <a:ext cx="5466805" cy="48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800"/>
              <a:buFont typeface="Livvic"/>
              <a:buNone/>
              <a:defRPr sz="1800" b="1" i="0" u="none" strike="noStrike" cap="none">
                <a:solidFill>
                  <a:schemeClr val="dk1"/>
                </a:solidFill>
                <a:latin typeface="Livvic"/>
                <a:ea typeface="Livvic"/>
                <a:cs typeface="Livvic"/>
                <a:sym typeface="Livvic"/>
              </a:defRPr>
            </a:lvl9pPr>
          </a:lstStyle>
          <a:p>
            <a:r>
              <a:rPr lang="en-US" sz="1600" b="0" dirty="0">
                <a:solidFill>
                  <a:schemeClr val="tx1"/>
                </a:solidFill>
              </a:rPr>
              <a:t>Creativity, Team-work, Ability to take a big project and break it into sub-tasks.</a:t>
            </a:r>
          </a:p>
        </p:txBody>
      </p:sp>
    </p:spTree>
    <p:extLst>
      <p:ext uri="{BB962C8B-B14F-4D97-AF65-F5344CB8AC3E}">
        <p14:creationId xmlns:p14="http://schemas.microsoft.com/office/powerpoint/2010/main" val="1410160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1"/>
        <p:cNvGrpSpPr/>
        <p:nvPr/>
      </p:nvGrpSpPr>
      <p:grpSpPr>
        <a:xfrm>
          <a:off x="0" y="0"/>
          <a:ext cx="0" cy="0"/>
          <a:chOff x="0" y="0"/>
          <a:chExt cx="0" cy="0"/>
        </a:xfrm>
      </p:grpSpPr>
      <p:pic>
        <p:nvPicPr>
          <p:cNvPr id="572" name="Google Shape;572;p49"/>
          <p:cNvPicPr preferRelativeResize="0"/>
          <p:nvPr/>
        </p:nvPicPr>
        <p:blipFill>
          <a:blip r:embed="rId3">
            <a:alphaModFix/>
          </a:blip>
          <a:stretch>
            <a:fillRect/>
          </a:stretch>
        </p:blipFill>
        <p:spPr>
          <a:xfrm>
            <a:off x="3923675" y="0"/>
            <a:ext cx="5220318" cy="5143500"/>
          </a:xfrm>
          <a:prstGeom prst="rect">
            <a:avLst/>
          </a:prstGeom>
          <a:noFill/>
          <a:ln>
            <a:noFill/>
          </a:ln>
        </p:spPr>
      </p:pic>
      <p:sp>
        <p:nvSpPr>
          <p:cNvPr id="573" name="Google Shape;573;p49"/>
          <p:cNvSpPr/>
          <p:nvPr/>
        </p:nvSpPr>
        <p:spPr>
          <a:xfrm rot="5400000">
            <a:off x="1228852" y="405222"/>
            <a:ext cx="3358800" cy="4626455"/>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rPr>
              <a:t>Submitters:</a:t>
            </a:r>
          </a:p>
          <a:p>
            <a:pPr marL="0" lvl="0" indent="0" algn="l" rtl="0">
              <a:spcBef>
                <a:spcPts val="0"/>
              </a:spcBef>
              <a:spcAft>
                <a:spcPts val="0"/>
              </a:spcAft>
              <a:buClr>
                <a:schemeClr val="dk1"/>
              </a:buClr>
              <a:buSzPts val="1100"/>
              <a:buFont typeface="Arial"/>
              <a:buNone/>
            </a:pPr>
            <a:endParaRPr lang="en-US" dirty="0">
              <a:solidFill>
                <a:schemeClr val="lt1"/>
              </a:solidFill>
            </a:endParaRPr>
          </a:p>
          <a:p>
            <a:pPr marL="0" lvl="0" indent="0" algn="l" rtl="0">
              <a:spcBef>
                <a:spcPts val="0"/>
              </a:spcBef>
              <a:spcAft>
                <a:spcPts val="0"/>
              </a:spcAft>
              <a:buClr>
                <a:schemeClr val="dk1"/>
              </a:buClr>
              <a:buSzPts val="1100"/>
              <a:buFont typeface="Arial"/>
              <a:buNone/>
            </a:pPr>
            <a:r>
              <a:rPr lang="en-US" dirty="0">
                <a:solidFill>
                  <a:schemeClr val="lt1"/>
                </a:solidFill>
              </a:rPr>
              <a:t>Michal Hass</a:t>
            </a:r>
          </a:p>
          <a:p>
            <a:pPr marL="0" lvl="0" indent="0" algn="l" rtl="0">
              <a:spcBef>
                <a:spcPts val="0"/>
              </a:spcBef>
              <a:spcAft>
                <a:spcPts val="0"/>
              </a:spcAft>
              <a:buClr>
                <a:schemeClr val="dk1"/>
              </a:buClr>
              <a:buSzPts val="1100"/>
              <a:buFont typeface="Arial"/>
              <a:buNone/>
            </a:pPr>
            <a:r>
              <a:rPr lang="en-US" dirty="0">
                <a:solidFill>
                  <a:schemeClr val="lt1"/>
                </a:solidFill>
              </a:rPr>
              <a:t>Noam Caspi</a:t>
            </a:r>
          </a:p>
        </p:txBody>
      </p:sp>
      <p:sp>
        <p:nvSpPr>
          <p:cNvPr id="575" name="Google Shape;575;p49"/>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grpSp>
        <p:nvGrpSpPr>
          <p:cNvPr id="15" name="Google Shape;3800;p57">
            <a:extLst>
              <a:ext uri="{FF2B5EF4-FFF2-40B4-BE49-F238E27FC236}">
                <a16:creationId xmlns:a16="http://schemas.microsoft.com/office/drawing/2014/main" id="{96B63EB3-47BA-4B8D-9A4D-FD9FDD21CBDF}"/>
              </a:ext>
            </a:extLst>
          </p:cNvPr>
          <p:cNvGrpSpPr/>
          <p:nvPr/>
        </p:nvGrpSpPr>
        <p:grpSpPr>
          <a:xfrm>
            <a:off x="4292093" y="1844770"/>
            <a:ext cx="360356" cy="343462"/>
            <a:chOff x="6870193" y="2295620"/>
            <a:chExt cx="360356" cy="343462"/>
          </a:xfrm>
        </p:grpSpPr>
        <p:sp>
          <p:nvSpPr>
            <p:cNvPr id="16" name="Google Shape;3801;p57">
              <a:extLst>
                <a:ext uri="{FF2B5EF4-FFF2-40B4-BE49-F238E27FC236}">
                  <a16:creationId xmlns:a16="http://schemas.microsoft.com/office/drawing/2014/main" id="{565661B2-3061-4EA5-8B76-2DEEFCDD92F4}"/>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w="317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02;p57">
              <a:extLst>
                <a:ext uri="{FF2B5EF4-FFF2-40B4-BE49-F238E27FC236}">
                  <a16:creationId xmlns:a16="http://schemas.microsoft.com/office/drawing/2014/main" id="{59A1386F-07F2-4461-A8A7-4F89321D24E4}"/>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w="3175">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806;p57">
            <a:extLst>
              <a:ext uri="{FF2B5EF4-FFF2-40B4-BE49-F238E27FC236}">
                <a16:creationId xmlns:a16="http://schemas.microsoft.com/office/drawing/2014/main" id="{CFF8EF1F-FB21-45C5-BD6B-64E76C8DDDE3}"/>
              </a:ext>
            </a:extLst>
          </p:cNvPr>
          <p:cNvGrpSpPr/>
          <p:nvPr/>
        </p:nvGrpSpPr>
        <p:grpSpPr>
          <a:xfrm>
            <a:off x="4319688" y="2616715"/>
            <a:ext cx="332761" cy="234066"/>
            <a:chOff x="7989683" y="2350207"/>
            <a:chExt cx="332761" cy="234066"/>
          </a:xfrm>
        </p:grpSpPr>
        <p:sp>
          <p:nvSpPr>
            <p:cNvPr id="22" name="Google Shape;3807;p57">
              <a:extLst>
                <a:ext uri="{FF2B5EF4-FFF2-40B4-BE49-F238E27FC236}">
                  <a16:creationId xmlns:a16="http://schemas.microsoft.com/office/drawing/2014/main" id="{4AEE73EC-8882-4981-8EFE-B35DBEDCA614}"/>
                </a:ext>
              </a:extLst>
            </p:cNvPr>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08;p57">
              <a:extLst>
                <a:ext uri="{FF2B5EF4-FFF2-40B4-BE49-F238E27FC236}">
                  <a16:creationId xmlns:a16="http://schemas.microsoft.com/office/drawing/2014/main" id="{35FE26F5-DFF4-4071-A140-214264545880}"/>
                </a:ext>
              </a:extLst>
            </p:cNvPr>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09;p57">
              <a:extLst>
                <a:ext uri="{FF2B5EF4-FFF2-40B4-BE49-F238E27FC236}">
                  <a16:creationId xmlns:a16="http://schemas.microsoft.com/office/drawing/2014/main" id="{D80445DB-F565-449C-B50A-DF27B6929E85}"/>
                </a:ext>
              </a:extLst>
            </p:cNvPr>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10;p57">
              <a:extLst>
                <a:ext uri="{FF2B5EF4-FFF2-40B4-BE49-F238E27FC236}">
                  <a16:creationId xmlns:a16="http://schemas.microsoft.com/office/drawing/2014/main" id="{5D8C30BD-4E4F-4DFB-9613-38B22ECB0C78}"/>
                </a:ext>
              </a:extLst>
            </p:cNvPr>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11;p57">
              <a:extLst>
                <a:ext uri="{FF2B5EF4-FFF2-40B4-BE49-F238E27FC236}">
                  <a16:creationId xmlns:a16="http://schemas.microsoft.com/office/drawing/2014/main" id="{5F0526A3-265F-4489-9550-1E3DA5A85349}"/>
                </a:ext>
              </a:extLst>
            </p:cNvPr>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12;p57">
              <a:extLst>
                <a:ext uri="{FF2B5EF4-FFF2-40B4-BE49-F238E27FC236}">
                  <a16:creationId xmlns:a16="http://schemas.microsoft.com/office/drawing/2014/main" id="{93D31C82-13DF-4E43-B7B3-E2C770FA6B7F}"/>
                </a:ext>
              </a:extLst>
            </p:cNvPr>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5439;p60">
            <a:extLst>
              <a:ext uri="{FF2B5EF4-FFF2-40B4-BE49-F238E27FC236}">
                <a16:creationId xmlns:a16="http://schemas.microsoft.com/office/drawing/2014/main" id="{409991E0-B412-4798-B126-240A9AE61950}"/>
              </a:ext>
            </a:extLst>
          </p:cNvPr>
          <p:cNvGrpSpPr/>
          <p:nvPr/>
        </p:nvGrpSpPr>
        <p:grpSpPr>
          <a:xfrm>
            <a:off x="4322412" y="3325137"/>
            <a:ext cx="369294" cy="304350"/>
            <a:chOff x="848983" y="1989511"/>
            <a:chExt cx="369294" cy="304350"/>
          </a:xfrm>
        </p:grpSpPr>
        <p:sp>
          <p:nvSpPr>
            <p:cNvPr id="29" name="Google Shape;5440;p60">
              <a:extLst>
                <a:ext uri="{FF2B5EF4-FFF2-40B4-BE49-F238E27FC236}">
                  <a16:creationId xmlns:a16="http://schemas.microsoft.com/office/drawing/2014/main" id="{8A28BBC1-198D-4597-A85C-B2AC85256B17}"/>
                </a:ext>
              </a:extLst>
            </p:cNvPr>
            <p:cNvSpPr/>
            <p:nvPr/>
          </p:nvSpPr>
          <p:spPr>
            <a:xfrm>
              <a:off x="890483" y="1989511"/>
              <a:ext cx="286704" cy="304350"/>
            </a:xfrm>
            <a:custGeom>
              <a:avLst/>
              <a:gdLst/>
              <a:ahLst/>
              <a:cxnLst/>
              <a:rect l="l" t="t" r="r" b="b"/>
              <a:pathLst>
                <a:path w="9050" h="9607" extrusionOk="0">
                  <a:moveTo>
                    <a:pt x="3798" y="3677"/>
                  </a:moveTo>
                  <a:cubicBezTo>
                    <a:pt x="3831" y="3677"/>
                    <a:pt x="3864" y="3689"/>
                    <a:pt x="3882" y="3713"/>
                  </a:cubicBezTo>
                  <a:cubicBezTo>
                    <a:pt x="3917" y="3736"/>
                    <a:pt x="3929" y="3772"/>
                    <a:pt x="3929" y="3796"/>
                  </a:cubicBezTo>
                  <a:cubicBezTo>
                    <a:pt x="3929" y="3832"/>
                    <a:pt x="3917" y="3879"/>
                    <a:pt x="3882" y="3891"/>
                  </a:cubicBezTo>
                  <a:cubicBezTo>
                    <a:pt x="3864" y="3915"/>
                    <a:pt x="3831" y="3927"/>
                    <a:pt x="3798" y="3927"/>
                  </a:cubicBezTo>
                  <a:cubicBezTo>
                    <a:pt x="3766" y="3927"/>
                    <a:pt x="3733" y="3915"/>
                    <a:pt x="3715" y="3891"/>
                  </a:cubicBezTo>
                  <a:cubicBezTo>
                    <a:pt x="3656" y="3844"/>
                    <a:pt x="3656" y="3760"/>
                    <a:pt x="3715" y="3713"/>
                  </a:cubicBezTo>
                  <a:cubicBezTo>
                    <a:pt x="3733" y="3689"/>
                    <a:pt x="3766" y="3677"/>
                    <a:pt x="3798" y="3677"/>
                  </a:cubicBezTo>
                  <a:close/>
                  <a:moveTo>
                    <a:pt x="5239" y="3665"/>
                  </a:moveTo>
                  <a:cubicBezTo>
                    <a:pt x="5275" y="3665"/>
                    <a:pt x="5299" y="3677"/>
                    <a:pt x="5334" y="3713"/>
                  </a:cubicBezTo>
                  <a:cubicBezTo>
                    <a:pt x="5382" y="3760"/>
                    <a:pt x="5382" y="3844"/>
                    <a:pt x="5334" y="3891"/>
                  </a:cubicBezTo>
                  <a:cubicBezTo>
                    <a:pt x="5310" y="3915"/>
                    <a:pt x="5278" y="3927"/>
                    <a:pt x="5245" y="3927"/>
                  </a:cubicBezTo>
                  <a:cubicBezTo>
                    <a:pt x="5212" y="3927"/>
                    <a:pt x="5180" y="3915"/>
                    <a:pt x="5156" y="3891"/>
                  </a:cubicBezTo>
                  <a:cubicBezTo>
                    <a:pt x="5120" y="3855"/>
                    <a:pt x="5108" y="3832"/>
                    <a:pt x="5108" y="3796"/>
                  </a:cubicBezTo>
                  <a:cubicBezTo>
                    <a:pt x="5108" y="3772"/>
                    <a:pt x="5120" y="3725"/>
                    <a:pt x="5156" y="3713"/>
                  </a:cubicBezTo>
                  <a:cubicBezTo>
                    <a:pt x="5180" y="3677"/>
                    <a:pt x="5215" y="3665"/>
                    <a:pt x="5239" y="3665"/>
                  </a:cubicBezTo>
                  <a:close/>
                  <a:moveTo>
                    <a:pt x="8323" y="4665"/>
                  </a:moveTo>
                  <a:lnTo>
                    <a:pt x="8323" y="4844"/>
                  </a:lnTo>
                  <a:lnTo>
                    <a:pt x="8358" y="4844"/>
                  </a:lnTo>
                  <a:cubicBezTo>
                    <a:pt x="8335" y="5034"/>
                    <a:pt x="8013" y="5332"/>
                    <a:pt x="7108" y="5570"/>
                  </a:cubicBezTo>
                  <a:cubicBezTo>
                    <a:pt x="6394" y="5749"/>
                    <a:pt x="5465" y="5856"/>
                    <a:pt x="4513" y="5856"/>
                  </a:cubicBezTo>
                  <a:cubicBezTo>
                    <a:pt x="3560" y="5856"/>
                    <a:pt x="2643" y="5749"/>
                    <a:pt x="1929" y="5570"/>
                  </a:cubicBezTo>
                  <a:cubicBezTo>
                    <a:pt x="1000" y="5332"/>
                    <a:pt x="679" y="5034"/>
                    <a:pt x="679" y="4844"/>
                  </a:cubicBezTo>
                  <a:lnTo>
                    <a:pt x="679" y="4665"/>
                  </a:lnTo>
                  <a:cubicBezTo>
                    <a:pt x="893" y="4832"/>
                    <a:pt x="1203" y="4975"/>
                    <a:pt x="1631" y="5094"/>
                  </a:cubicBezTo>
                  <a:cubicBezTo>
                    <a:pt x="2393" y="5320"/>
                    <a:pt x="3417" y="5451"/>
                    <a:pt x="4501" y="5451"/>
                  </a:cubicBezTo>
                  <a:cubicBezTo>
                    <a:pt x="5584" y="5451"/>
                    <a:pt x="6608" y="5332"/>
                    <a:pt x="7370" y="5094"/>
                  </a:cubicBezTo>
                  <a:cubicBezTo>
                    <a:pt x="7787" y="4975"/>
                    <a:pt x="8097" y="4832"/>
                    <a:pt x="8323" y="4665"/>
                  </a:cubicBezTo>
                  <a:close/>
                  <a:moveTo>
                    <a:pt x="8358" y="5403"/>
                  </a:moveTo>
                  <a:lnTo>
                    <a:pt x="8358" y="8249"/>
                  </a:lnTo>
                  <a:cubicBezTo>
                    <a:pt x="8358" y="8439"/>
                    <a:pt x="8025" y="8713"/>
                    <a:pt x="7311" y="8916"/>
                  </a:cubicBezTo>
                  <a:lnTo>
                    <a:pt x="7311" y="5868"/>
                  </a:lnTo>
                  <a:cubicBezTo>
                    <a:pt x="7680" y="5760"/>
                    <a:pt x="8073" y="5618"/>
                    <a:pt x="8358" y="5403"/>
                  </a:cubicBezTo>
                  <a:close/>
                  <a:moveTo>
                    <a:pt x="715" y="5379"/>
                  </a:moveTo>
                  <a:cubicBezTo>
                    <a:pt x="953" y="5558"/>
                    <a:pt x="1298" y="5701"/>
                    <a:pt x="1751" y="5820"/>
                  </a:cubicBezTo>
                  <a:lnTo>
                    <a:pt x="1751" y="6951"/>
                  </a:lnTo>
                  <a:cubicBezTo>
                    <a:pt x="1751" y="7046"/>
                    <a:pt x="1822" y="7118"/>
                    <a:pt x="1905" y="7118"/>
                  </a:cubicBezTo>
                  <a:cubicBezTo>
                    <a:pt x="2001" y="7118"/>
                    <a:pt x="2072" y="7046"/>
                    <a:pt x="2072" y="6951"/>
                  </a:cubicBezTo>
                  <a:lnTo>
                    <a:pt x="2072" y="5915"/>
                  </a:lnTo>
                  <a:cubicBezTo>
                    <a:pt x="2727" y="6058"/>
                    <a:pt x="3536" y="6153"/>
                    <a:pt x="4370" y="6153"/>
                  </a:cubicBezTo>
                  <a:lnTo>
                    <a:pt x="4346" y="9249"/>
                  </a:lnTo>
                  <a:cubicBezTo>
                    <a:pt x="4203" y="9249"/>
                    <a:pt x="4048" y="9249"/>
                    <a:pt x="3906" y="9225"/>
                  </a:cubicBezTo>
                  <a:cubicBezTo>
                    <a:pt x="3334" y="9201"/>
                    <a:pt x="2822" y="9142"/>
                    <a:pt x="2358" y="9059"/>
                  </a:cubicBezTo>
                  <a:cubicBezTo>
                    <a:pt x="2262" y="9035"/>
                    <a:pt x="2167" y="9011"/>
                    <a:pt x="2072" y="8999"/>
                  </a:cubicBezTo>
                  <a:lnTo>
                    <a:pt x="2072" y="7689"/>
                  </a:lnTo>
                  <a:cubicBezTo>
                    <a:pt x="2072" y="7594"/>
                    <a:pt x="2001" y="7523"/>
                    <a:pt x="1905" y="7511"/>
                  </a:cubicBezTo>
                  <a:cubicBezTo>
                    <a:pt x="1822" y="7511"/>
                    <a:pt x="1751" y="7582"/>
                    <a:pt x="1751" y="7665"/>
                  </a:cubicBezTo>
                  <a:lnTo>
                    <a:pt x="1751" y="8892"/>
                  </a:lnTo>
                  <a:cubicBezTo>
                    <a:pt x="1655" y="8856"/>
                    <a:pt x="1548" y="8832"/>
                    <a:pt x="1477" y="8797"/>
                  </a:cubicBezTo>
                  <a:cubicBezTo>
                    <a:pt x="1000" y="8618"/>
                    <a:pt x="715" y="8416"/>
                    <a:pt x="715" y="8225"/>
                  </a:cubicBezTo>
                  <a:lnTo>
                    <a:pt x="715" y="5379"/>
                  </a:lnTo>
                  <a:close/>
                  <a:moveTo>
                    <a:pt x="8870" y="1"/>
                  </a:moveTo>
                  <a:cubicBezTo>
                    <a:pt x="8826" y="1"/>
                    <a:pt x="8781" y="16"/>
                    <a:pt x="8751" y="45"/>
                  </a:cubicBezTo>
                  <a:lnTo>
                    <a:pt x="5977" y="2832"/>
                  </a:lnTo>
                  <a:cubicBezTo>
                    <a:pt x="5680" y="2808"/>
                    <a:pt x="5358" y="2772"/>
                    <a:pt x="5049" y="2760"/>
                  </a:cubicBezTo>
                  <a:cubicBezTo>
                    <a:pt x="4965" y="2760"/>
                    <a:pt x="4870" y="2832"/>
                    <a:pt x="4870" y="2927"/>
                  </a:cubicBezTo>
                  <a:cubicBezTo>
                    <a:pt x="4870" y="3010"/>
                    <a:pt x="4941" y="3105"/>
                    <a:pt x="5037" y="3105"/>
                  </a:cubicBezTo>
                  <a:cubicBezTo>
                    <a:pt x="5263" y="3117"/>
                    <a:pt x="5465" y="3117"/>
                    <a:pt x="5656" y="3141"/>
                  </a:cubicBezTo>
                  <a:lnTo>
                    <a:pt x="5441" y="3367"/>
                  </a:lnTo>
                  <a:cubicBezTo>
                    <a:pt x="5379" y="3342"/>
                    <a:pt x="5311" y="3329"/>
                    <a:pt x="5245" y="3329"/>
                  </a:cubicBezTo>
                  <a:cubicBezTo>
                    <a:pt x="5122" y="3329"/>
                    <a:pt x="5002" y="3374"/>
                    <a:pt x="4918" y="3474"/>
                  </a:cubicBezTo>
                  <a:cubicBezTo>
                    <a:pt x="4822" y="3558"/>
                    <a:pt x="4787" y="3677"/>
                    <a:pt x="4787" y="3796"/>
                  </a:cubicBezTo>
                  <a:cubicBezTo>
                    <a:pt x="4787" y="3915"/>
                    <a:pt x="4822" y="4034"/>
                    <a:pt x="4918" y="4129"/>
                  </a:cubicBezTo>
                  <a:cubicBezTo>
                    <a:pt x="5001" y="4213"/>
                    <a:pt x="5120" y="4260"/>
                    <a:pt x="5239" y="4260"/>
                  </a:cubicBezTo>
                  <a:cubicBezTo>
                    <a:pt x="5358" y="4260"/>
                    <a:pt x="5477" y="4213"/>
                    <a:pt x="5572" y="4129"/>
                  </a:cubicBezTo>
                  <a:cubicBezTo>
                    <a:pt x="5703" y="3998"/>
                    <a:pt x="5751" y="3784"/>
                    <a:pt x="5668" y="3605"/>
                  </a:cubicBezTo>
                  <a:lnTo>
                    <a:pt x="6096" y="3189"/>
                  </a:lnTo>
                  <a:cubicBezTo>
                    <a:pt x="7561" y="3379"/>
                    <a:pt x="8347" y="3796"/>
                    <a:pt x="8347" y="4094"/>
                  </a:cubicBezTo>
                  <a:cubicBezTo>
                    <a:pt x="8347" y="4510"/>
                    <a:pt x="6894" y="5106"/>
                    <a:pt x="4525" y="5106"/>
                  </a:cubicBezTo>
                  <a:cubicBezTo>
                    <a:pt x="2167" y="5106"/>
                    <a:pt x="703" y="4534"/>
                    <a:pt x="703" y="4094"/>
                  </a:cubicBezTo>
                  <a:cubicBezTo>
                    <a:pt x="703" y="3784"/>
                    <a:pt x="1489" y="3367"/>
                    <a:pt x="2965" y="3189"/>
                  </a:cubicBezTo>
                  <a:lnTo>
                    <a:pt x="3394" y="3617"/>
                  </a:lnTo>
                  <a:cubicBezTo>
                    <a:pt x="3322" y="3796"/>
                    <a:pt x="3358" y="4010"/>
                    <a:pt x="3501" y="4141"/>
                  </a:cubicBezTo>
                  <a:cubicBezTo>
                    <a:pt x="3584" y="4236"/>
                    <a:pt x="3715" y="4272"/>
                    <a:pt x="3822" y="4272"/>
                  </a:cubicBezTo>
                  <a:cubicBezTo>
                    <a:pt x="3953" y="4272"/>
                    <a:pt x="4060" y="4225"/>
                    <a:pt x="4156" y="4141"/>
                  </a:cubicBezTo>
                  <a:cubicBezTo>
                    <a:pt x="4239" y="4046"/>
                    <a:pt x="4287" y="3939"/>
                    <a:pt x="4287" y="3820"/>
                  </a:cubicBezTo>
                  <a:cubicBezTo>
                    <a:pt x="4287" y="3701"/>
                    <a:pt x="4239" y="3570"/>
                    <a:pt x="4156" y="3486"/>
                  </a:cubicBezTo>
                  <a:cubicBezTo>
                    <a:pt x="4066" y="3397"/>
                    <a:pt x="3937" y="3346"/>
                    <a:pt x="3807" y="3346"/>
                  </a:cubicBezTo>
                  <a:cubicBezTo>
                    <a:pt x="3748" y="3346"/>
                    <a:pt x="3688" y="3357"/>
                    <a:pt x="3632" y="3379"/>
                  </a:cubicBezTo>
                  <a:lnTo>
                    <a:pt x="3405" y="3165"/>
                  </a:lnTo>
                  <a:cubicBezTo>
                    <a:pt x="3703" y="3129"/>
                    <a:pt x="4048" y="3117"/>
                    <a:pt x="4394" y="3117"/>
                  </a:cubicBezTo>
                  <a:cubicBezTo>
                    <a:pt x="4477" y="3117"/>
                    <a:pt x="4560" y="3046"/>
                    <a:pt x="4560" y="2939"/>
                  </a:cubicBezTo>
                  <a:cubicBezTo>
                    <a:pt x="4560" y="2843"/>
                    <a:pt x="4477" y="2772"/>
                    <a:pt x="4382" y="2772"/>
                  </a:cubicBezTo>
                  <a:cubicBezTo>
                    <a:pt x="3941" y="2772"/>
                    <a:pt x="3501" y="2808"/>
                    <a:pt x="3084" y="2843"/>
                  </a:cubicBezTo>
                  <a:lnTo>
                    <a:pt x="298" y="69"/>
                  </a:lnTo>
                  <a:cubicBezTo>
                    <a:pt x="268" y="40"/>
                    <a:pt x="224" y="25"/>
                    <a:pt x="179" y="25"/>
                  </a:cubicBezTo>
                  <a:cubicBezTo>
                    <a:pt x="134" y="25"/>
                    <a:pt x="90" y="40"/>
                    <a:pt x="60" y="69"/>
                  </a:cubicBezTo>
                  <a:cubicBezTo>
                    <a:pt x="0" y="129"/>
                    <a:pt x="0" y="248"/>
                    <a:pt x="60" y="307"/>
                  </a:cubicBezTo>
                  <a:lnTo>
                    <a:pt x="2667" y="2903"/>
                  </a:lnTo>
                  <a:cubicBezTo>
                    <a:pt x="1370" y="3105"/>
                    <a:pt x="357" y="3522"/>
                    <a:pt x="357" y="4117"/>
                  </a:cubicBezTo>
                  <a:lnTo>
                    <a:pt x="357" y="4415"/>
                  </a:lnTo>
                  <a:lnTo>
                    <a:pt x="357" y="4856"/>
                  </a:lnTo>
                  <a:lnTo>
                    <a:pt x="357" y="8261"/>
                  </a:lnTo>
                  <a:cubicBezTo>
                    <a:pt x="357" y="8499"/>
                    <a:pt x="524" y="8856"/>
                    <a:pt x="1346" y="9154"/>
                  </a:cubicBezTo>
                  <a:cubicBezTo>
                    <a:pt x="1608" y="9261"/>
                    <a:pt x="1941" y="9332"/>
                    <a:pt x="2298" y="9416"/>
                  </a:cubicBezTo>
                  <a:cubicBezTo>
                    <a:pt x="2786" y="9499"/>
                    <a:pt x="3322" y="9570"/>
                    <a:pt x="3906" y="9594"/>
                  </a:cubicBezTo>
                  <a:cubicBezTo>
                    <a:pt x="4108" y="9606"/>
                    <a:pt x="4334" y="9606"/>
                    <a:pt x="4548" y="9606"/>
                  </a:cubicBezTo>
                  <a:cubicBezTo>
                    <a:pt x="4965" y="9606"/>
                    <a:pt x="5382" y="9594"/>
                    <a:pt x="5775" y="9547"/>
                  </a:cubicBezTo>
                  <a:cubicBezTo>
                    <a:pt x="5870" y="9535"/>
                    <a:pt x="5942" y="9451"/>
                    <a:pt x="5930" y="9368"/>
                  </a:cubicBezTo>
                  <a:cubicBezTo>
                    <a:pt x="5919" y="9280"/>
                    <a:pt x="5846" y="9212"/>
                    <a:pt x="5769" y="9212"/>
                  </a:cubicBezTo>
                  <a:cubicBezTo>
                    <a:pt x="5763" y="9212"/>
                    <a:pt x="5757" y="9212"/>
                    <a:pt x="5751" y="9213"/>
                  </a:cubicBezTo>
                  <a:cubicBezTo>
                    <a:pt x="5406" y="9249"/>
                    <a:pt x="5060" y="9261"/>
                    <a:pt x="4703" y="9273"/>
                  </a:cubicBezTo>
                  <a:lnTo>
                    <a:pt x="4703" y="6213"/>
                  </a:lnTo>
                  <a:cubicBezTo>
                    <a:pt x="5537" y="6201"/>
                    <a:pt x="6334" y="6118"/>
                    <a:pt x="7001" y="5975"/>
                  </a:cubicBezTo>
                  <a:lnTo>
                    <a:pt x="7001" y="9035"/>
                  </a:lnTo>
                  <a:cubicBezTo>
                    <a:pt x="6823" y="9082"/>
                    <a:pt x="6632" y="9118"/>
                    <a:pt x="6406" y="9154"/>
                  </a:cubicBezTo>
                  <a:cubicBezTo>
                    <a:pt x="6311" y="9178"/>
                    <a:pt x="6251" y="9261"/>
                    <a:pt x="6251" y="9356"/>
                  </a:cubicBezTo>
                  <a:cubicBezTo>
                    <a:pt x="6275" y="9440"/>
                    <a:pt x="6346" y="9499"/>
                    <a:pt x="6418" y="9499"/>
                  </a:cubicBezTo>
                  <a:lnTo>
                    <a:pt x="6453" y="9499"/>
                  </a:lnTo>
                  <a:cubicBezTo>
                    <a:pt x="6644" y="9475"/>
                    <a:pt x="6906" y="9428"/>
                    <a:pt x="7180" y="9356"/>
                  </a:cubicBezTo>
                  <a:cubicBezTo>
                    <a:pt x="7192" y="9356"/>
                    <a:pt x="7192" y="9356"/>
                    <a:pt x="7204" y="9332"/>
                  </a:cubicBezTo>
                  <a:cubicBezTo>
                    <a:pt x="7906" y="9154"/>
                    <a:pt x="8692" y="8832"/>
                    <a:pt x="8692" y="8297"/>
                  </a:cubicBezTo>
                  <a:lnTo>
                    <a:pt x="8692" y="4903"/>
                  </a:lnTo>
                  <a:lnTo>
                    <a:pt x="8692" y="4891"/>
                  </a:lnTo>
                  <a:lnTo>
                    <a:pt x="8692" y="4141"/>
                  </a:lnTo>
                  <a:cubicBezTo>
                    <a:pt x="8692" y="3772"/>
                    <a:pt x="8311" y="3439"/>
                    <a:pt x="7585" y="3201"/>
                  </a:cubicBezTo>
                  <a:cubicBezTo>
                    <a:pt x="7239" y="3082"/>
                    <a:pt x="6834" y="2998"/>
                    <a:pt x="6406" y="2939"/>
                  </a:cubicBezTo>
                  <a:lnTo>
                    <a:pt x="9013" y="331"/>
                  </a:lnTo>
                  <a:cubicBezTo>
                    <a:pt x="9049" y="224"/>
                    <a:pt x="9049" y="105"/>
                    <a:pt x="8990" y="45"/>
                  </a:cubicBezTo>
                  <a:cubicBezTo>
                    <a:pt x="8960" y="16"/>
                    <a:pt x="8915" y="1"/>
                    <a:pt x="8870" y="1"/>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41;p60">
              <a:extLst>
                <a:ext uri="{FF2B5EF4-FFF2-40B4-BE49-F238E27FC236}">
                  <a16:creationId xmlns:a16="http://schemas.microsoft.com/office/drawing/2014/main" id="{64D40E1D-ED1C-4B66-A6B8-D7D71E4CEA23}"/>
                </a:ext>
              </a:extLst>
            </p:cNvPr>
            <p:cNvSpPr/>
            <p:nvPr/>
          </p:nvSpPr>
          <p:spPr>
            <a:xfrm>
              <a:off x="882943" y="2031107"/>
              <a:ext cx="42641" cy="56802"/>
            </a:xfrm>
            <a:custGeom>
              <a:avLst/>
              <a:gdLst/>
              <a:ahLst/>
              <a:cxnLst/>
              <a:rect l="l" t="t" r="r" b="b"/>
              <a:pathLst>
                <a:path w="1346" h="1793" extrusionOk="0">
                  <a:moveTo>
                    <a:pt x="195" y="0"/>
                  </a:moveTo>
                  <a:cubicBezTo>
                    <a:pt x="163" y="0"/>
                    <a:pt x="132" y="9"/>
                    <a:pt x="107" y="30"/>
                  </a:cubicBezTo>
                  <a:cubicBezTo>
                    <a:pt x="36" y="78"/>
                    <a:pt x="0" y="197"/>
                    <a:pt x="60" y="268"/>
                  </a:cubicBezTo>
                  <a:lnTo>
                    <a:pt x="1000" y="1709"/>
                  </a:lnTo>
                  <a:cubicBezTo>
                    <a:pt x="1036" y="1757"/>
                    <a:pt x="1096" y="1792"/>
                    <a:pt x="1155" y="1792"/>
                  </a:cubicBezTo>
                  <a:cubicBezTo>
                    <a:pt x="1179" y="1792"/>
                    <a:pt x="1215" y="1769"/>
                    <a:pt x="1238" y="1757"/>
                  </a:cubicBezTo>
                  <a:cubicBezTo>
                    <a:pt x="1310" y="1697"/>
                    <a:pt x="1346" y="1590"/>
                    <a:pt x="1286" y="1519"/>
                  </a:cubicBezTo>
                  <a:lnTo>
                    <a:pt x="345" y="78"/>
                  </a:lnTo>
                  <a:cubicBezTo>
                    <a:pt x="315" y="32"/>
                    <a:pt x="254" y="0"/>
                    <a:pt x="195"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42;p60">
              <a:extLst>
                <a:ext uri="{FF2B5EF4-FFF2-40B4-BE49-F238E27FC236}">
                  <a16:creationId xmlns:a16="http://schemas.microsoft.com/office/drawing/2014/main" id="{C19D3E83-6AA8-428B-9229-3B0721D5F760}"/>
                </a:ext>
              </a:extLst>
            </p:cNvPr>
            <p:cNvSpPr/>
            <p:nvPr/>
          </p:nvSpPr>
          <p:spPr>
            <a:xfrm>
              <a:off x="848983" y="2072354"/>
              <a:ext cx="59622" cy="30635"/>
            </a:xfrm>
            <a:custGeom>
              <a:avLst/>
              <a:gdLst/>
              <a:ahLst/>
              <a:cxnLst/>
              <a:rect l="l" t="t" r="r" b="b"/>
              <a:pathLst>
                <a:path w="1882" h="967" extrusionOk="0">
                  <a:moveTo>
                    <a:pt x="187" y="0"/>
                  </a:moveTo>
                  <a:cubicBezTo>
                    <a:pt x="117" y="0"/>
                    <a:pt x="54" y="36"/>
                    <a:pt x="36" y="97"/>
                  </a:cubicBezTo>
                  <a:cubicBezTo>
                    <a:pt x="1" y="193"/>
                    <a:pt x="36" y="288"/>
                    <a:pt x="120" y="324"/>
                  </a:cubicBezTo>
                  <a:lnTo>
                    <a:pt x="1608" y="943"/>
                  </a:lnTo>
                  <a:cubicBezTo>
                    <a:pt x="1620" y="967"/>
                    <a:pt x="1656" y="967"/>
                    <a:pt x="1667" y="967"/>
                  </a:cubicBezTo>
                  <a:cubicBezTo>
                    <a:pt x="1727" y="967"/>
                    <a:pt x="1810" y="919"/>
                    <a:pt x="1834" y="859"/>
                  </a:cubicBezTo>
                  <a:cubicBezTo>
                    <a:pt x="1882" y="764"/>
                    <a:pt x="1834" y="669"/>
                    <a:pt x="1751" y="633"/>
                  </a:cubicBezTo>
                  <a:lnTo>
                    <a:pt x="263" y="14"/>
                  </a:lnTo>
                  <a:cubicBezTo>
                    <a:pt x="238" y="5"/>
                    <a:pt x="212" y="0"/>
                    <a:pt x="187"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43;p60">
              <a:extLst>
                <a:ext uri="{FF2B5EF4-FFF2-40B4-BE49-F238E27FC236}">
                  <a16:creationId xmlns:a16="http://schemas.microsoft.com/office/drawing/2014/main" id="{BD5A3814-F6A3-450D-B4DC-174B56D51DAC}"/>
                </a:ext>
              </a:extLst>
            </p:cNvPr>
            <p:cNvSpPr/>
            <p:nvPr/>
          </p:nvSpPr>
          <p:spPr>
            <a:xfrm>
              <a:off x="1142054" y="2031265"/>
              <a:ext cx="41913" cy="56644"/>
            </a:xfrm>
            <a:custGeom>
              <a:avLst/>
              <a:gdLst/>
              <a:ahLst/>
              <a:cxnLst/>
              <a:rect l="l" t="t" r="r" b="b"/>
              <a:pathLst>
                <a:path w="1323" h="1788" extrusionOk="0">
                  <a:moveTo>
                    <a:pt x="1130" y="0"/>
                  </a:moveTo>
                  <a:cubicBezTo>
                    <a:pt x="1074" y="0"/>
                    <a:pt x="1016" y="27"/>
                    <a:pt x="977" y="73"/>
                  </a:cubicBezTo>
                  <a:lnTo>
                    <a:pt x="36" y="1514"/>
                  </a:lnTo>
                  <a:cubicBezTo>
                    <a:pt x="1" y="1585"/>
                    <a:pt x="13" y="1692"/>
                    <a:pt x="84" y="1752"/>
                  </a:cubicBezTo>
                  <a:cubicBezTo>
                    <a:pt x="120" y="1764"/>
                    <a:pt x="144" y="1787"/>
                    <a:pt x="179" y="1787"/>
                  </a:cubicBezTo>
                  <a:cubicBezTo>
                    <a:pt x="239" y="1787"/>
                    <a:pt x="275" y="1752"/>
                    <a:pt x="322" y="1704"/>
                  </a:cubicBezTo>
                  <a:lnTo>
                    <a:pt x="1263" y="263"/>
                  </a:lnTo>
                  <a:cubicBezTo>
                    <a:pt x="1322" y="180"/>
                    <a:pt x="1287" y="73"/>
                    <a:pt x="1215" y="25"/>
                  </a:cubicBezTo>
                  <a:cubicBezTo>
                    <a:pt x="1190" y="8"/>
                    <a:pt x="1160" y="0"/>
                    <a:pt x="1130"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444;p60">
              <a:extLst>
                <a:ext uri="{FF2B5EF4-FFF2-40B4-BE49-F238E27FC236}">
                  <a16:creationId xmlns:a16="http://schemas.microsoft.com/office/drawing/2014/main" id="{14551F9F-13EF-4CCE-A060-555D121A1866}"/>
                </a:ext>
              </a:extLst>
            </p:cNvPr>
            <p:cNvSpPr/>
            <p:nvPr/>
          </p:nvSpPr>
          <p:spPr>
            <a:xfrm>
              <a:off x="1158274" y="2072196"/>
              <a:ext cx="60002" cy="30413"/>
            </a:xfrm>
            <a:custGeom>
              <a:avLst/>
              <a:gdLst/>
              <a:ahLst/>
              <a:cxnLst/>
              <a:rect l="l" t="t" r="r" b="b"/>
              <a:pathLst>
                <a:path w="1894" h="960" extrusionOk="0">
                  <a:moveTo>
                    <a:pt x="1703" y="0"/>
                  </a:moveTo>
                  <a:cubicBezTo>
                    <a:pt x="1679" y="0"/>
                    <a:pt x="1655" y="6"/>
                    <a:pt x="1632" y="19"/>
                  </a:cubicBezTo>
                  <a:lnTo>
                    <a:pt x="144" y="638"/>
                  </a:lnTo>
                  <a:cubicBezTo>
                    <a:pt x="48" y="662"/>
                    <a:pt x="1" y="769"/>
                    <a:pt x="48" y="864"/>
                  </a:cubicBezTo>
                  <a:cubicBezTo>
                    <a:pt x="84" y="924"/>
                    <a:pt x="144" y="960"/>
                    <a:pt x="215" y="960"/>
                  </a:cubicBezTo>
                  <a:cubicBezTo>
                    <a:pt x="227" y="960"/>
                    <a:pt x="263" y="960"/>
                    <a:pt x="275" y="948"/>
                  </a:cubicBezTo>
                  <a:lnTo>
                    <a:pt x="1763" y="329"/>
                  </a:lnTo>
                  <a:cubicBezTo>
                    <a:pt x="1846" y="293"/>
                    <a:pt x="1894" y="198"/>
                    <a:pt x="1846" y="102"/>
                  </a:cubicBezTo>
                  <a:cubicBezTo>
                    <a:pt x="1829" y="42"/>
                    <a:pt x="1768" y="0"/>
                    <a:pt x="1703" y="0"/>
                  </a:cubicBezTo>
                  <a:close/>
                </a:path>
              </a:pathLst>
            </a:custGeom>
            <a:solidFill>
              <a:srgbClr val="657E93"/>
            </a:solid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2"/>
        <p:cNvGrpSpPr/>
        <p:nvPr/>
      </p:nvGrpSpPr>
      <p:grpSpPr>
        <a:xfrm>
          <a:off x="0" y="0"/>
          <a:ext cx="0" cy="0"/>
          <a:chOff x="0" y="0"/>
          <a:chExt cx="0" cy="0"/>
        </a:xfrm>
      </p:grpSpPr>
      <p:sp>
        <p:nvSpPr>
          <p:cNvPr id="203" name="Google Shape;203;p30"/>
          <p:cNvSpPr/>
          <p:nvPr/>
        </p:nvSpPr>
        <p:spPr>
          <a:xfrm rot="-5400000">
            <a:off x="6711951"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txBox="1">
            <a:spLocks noGrp="1"/>
          </p:cNvSpPr>
          <p:nvPr>
            <p:ph type="ctrTitle"/>
          </p:nvPr>
        </p:nvSpPr>
        <p:spPr>
          <a:xfrm>
            <a:off x="5870451" y="714171"/>
            <a:ext cx="28881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ABOUT THE PROJECT</a:t>
            </a:r>
            <a:endParaRPr sz="2800" dirty="0">
              <a:solidFill>
                <a:schemeClr val="lt1"/>
              </a:solidFill>
            </a:endParaRPr>
          </a:p>
        </p:txBody>
      </p:sp>
      <p:sp>
        <p:nvSpPr>
          <p:cNvPr id="206" name="Google Shape;206;p30"/>
          <p:cNvSpPr txBox="1">
            <a:spLocks noGrp="1"/>
          </p:cNvSpPr>
          <p:nvPr>
            <p:ph type="subTitle" idx="1"/>
          </p:nvPr>
        </p:nvSpPr>
        <p:spPr>
          <a:xfrm>
            <a:off x="5836251" y="2768271"/>
            <a:ext cx="29565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Our project aim is to build a calculator based on computer vision.</a:t>
            </a:r>
          </a:p>
          <a:p>
            <a:pPr marL="0" lvl="0" indent="0" algn="l" rtl="0">
              <a:spcBef>
                <a:spcPts val="0"/>
              </a:spcBef>
              <a:spcAft>
                <a:spcPts val="0"/>
              </a:spcAft>
              <a:buNone/>
            </a:pPr>
            <a:r>
              <a:rPr lang="es" dirty="0"/>
              <a:t>We used the material that was taught in class, such as finding homography between two images.</a:t>
            </a:r>
          </a:p>
          <a:p>
            <a:pPr marL="0" lvl="0" indent="0" algn="l" rtl="0">
              <a:spcBef>
                <a:spcPts val="0"/>
              </a:spcBef>
              <a:spcAft>
                <a:spcPts val="0"/>
              </a:spcAft>
              <a:buNone/>
            </a:pPr>
            <a:r>
              <a:rPr lang="es" dirty="0"/>
              <a:t>In addition we used the python OpenCV library</a:t>
            </a:r>
          </a:p>
        </p:txBody>
      </p:sp>
      <p:pic>
        <p:nvPicPr>
          <p:cNvPr id="3" name="תמונה 2">
            <a:extLst>
              <a:ext uri="{FF2B5EF4-FFF2-40B4-BE49-F238E27FC236}">
                <a16:creationId xmlns:a16="http://schemas.microsoft.com/office/drawing/2014/main" id="{EC6436BC-5487-4932-BB9D-84F270942818}"/>
              </a:ext>
            </a:extLst>
          </p:cNvPr>
          <p:cNvPicPr>
            <a:picLocks noChangeAspect="1"/>
          </p:cNvPicPr>
          <p:nvPr/>
        </p:nvPicPr>
        <p:blipFill rotWithShape="1">
          <a:blip r:embed="rId3"/>
          <a:srcRect l="4042" r="3143"/>
          <a:stretch/>
        </p:blipFill>
        <p:spPr>
          <a:xfrm>
            <a:off x="351249" y="548612"/>
            <a:ext cx="5062151" cy="4046276"/>
          </a:xfrm>
          <a:prstGeom prst="rect">
            <a:avLst/>
          </a:prstGeom>
        </p:spPr>
      </p:pic>
      <p:sp>
        <p:nvSpPr>
          <p:cNvPr id="207" name="Google Shape;207;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1" name="Google Shape;341;p38"/>
          <p:cNvSpPr txBox="1">
            <a:spLocks noGrp="1"/>
          </p:cNvSpPr>
          <p:nvPr>
            <p:ph type="ctrTitle"/>
          </p:nvPr>
        </p:nvSpPr>
        <p:spPr>
          <a:xfrm>
            <a:off x="847325" y="2328000"/>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solidFill>
                  <a:schemeClr val="lt1"/>
                </a:solidFill>
              </a:rPr>
              <a:t>2,000 </a:t>
            </a:r>
            <a:endParaRPr dirty="0">
              <a:solidFill>
                <a:schemeClr val="lt1"/>
              </a:solidFill>
            </a:endParaRPr>
          </a:p>
        </p:txBody>
      </p:sp>
      <p:sp>
        <p:nvSpPr>
          <p:cNvPr id="346" name="Google Shape;346;p38"/>
          <p:cNvSpPr/>
          <p:nvPr/>
        </p:nvSpPr>
        <p:spPr>
          <a:xfrm>
            <a:off x="720000" y="603850"/>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txBox="1">
            <a:spLocks noGrp="1"/>
          </p:cNvSpPr>
          <p:nvPr>
            <p:ph type="ctrTitle"/>
          </p:nvPr>
        </p:nvSpPr>
        <p:spPr>
          <a:xfrm>
            <a:off x="847325" y="96202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$50,000,000 </a:t>
            </a:r>
            <a:endParaRPr>
              <a:solidFill>
                <a:schemeClr val="lt1"/>
              </a:solidFill>
            </a:endParaRPr>
          </a:p>
        </p:txBody>
      </p:sp>
      <p:sp>
        <p:nvSpPr>
          <p:cNvPr id="348" name="Google Shape;348;p38"/>
          <p:cNvSpPr/>
          <p:nvPr/>
        </p:nvSpPr>
        <p:spPr>
          <a:xfrm>
            <a:off x="720000" y="3350112"/>
            <a:ext cx="3135900" cy="1167900"/>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txBox="1">
            <a:spLocks noGrp="1"/>
          </p:cNvSpPr>
          <p:nvPr>
            <p:ph type="ctrTitle"/>
          </p:nvPr>
        </p:nvSpPr>
        <p:spPr>
          <a:xfrm>
            <a:off x="847325" y="3693975"/>
            <a:ext cx="28302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chemeClr val="lt1"/>
                </a:solidFill>
              </a:rPr>
              <a:t>75 </a:t>
            </a:r>
            <a:endParaRPr>
              <a:solidFill>
                <a:schemeClr val="lt1"/>
              </a:solidFill>
            </a:endParaRPr>
          </a:p>
        </p:txBody>
      </p:sp>
      <p:pic>
        <p:nvPicPr>
          <p:cNvPr id="15" name="תמונה 14" descr="תמונה שמכילה טקסט, אלקטרוניקה&#10;&#10;התיאור נוצר באופן אוטומטי">
            <a:extLst>
              <a:ext uri="{FF2B5EF4-FFF2-40B4-BE49-F238E27FC236}">
                <a16:creationId xmlns:a16="http://schemas.microsoft.com/office/drawing/2014/main" id="{8048D727-DB05-4758-B0DA-FA1F66CE6C51}"/>
              </a:ext>
            </a:extLst>
          </p:cNvPr>
          <p:cNvPicPr>
            <a:picLocks noChangeAspect="1"/>
          </p:cNvPicPr>
          <p:nvPr/>
        </p:nvPicPr>
        <p:blipFill>
          <a:blip r:embed="rId3"/>
          <a:stretch>
            <a:fillRect/>
          </a:stretch>
        </p:blipFill>
        <p:spPr>
          <a:xfrm>
            <a:off x="556055" y="349638"/>
            <a:ext cx="3470873" cy="1952366"/>
          </a:xfrm>
          <a:prstGeom prst="rect">
            <a:avLst/>
          </a:prstGeom>
        </p:spPr>
      </p:pic>
      <p:sp>
        <p:nvSpPr>
          <p:cNvPr id="338" name="Google Shape;338;p38"/>
          <p:cNvSpPr/>
          <p:nvPr/>
        </p:nvSpPr>
        <p:spPr>
          <a:xfrm>
            <a:off x="3559316" y="940785"/>
            <a:ext cx="2887500" cy="775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txBox="1">
            <a:spLocks noGrp="1"/>
          </p:cNvSpPr>
          <p:nvPr>
            <p:ph type="ctrTitle"/>
          </p:nvPr>
        </p:nvSpPr>
        <p:spPr>
          <a:xfrm>
            <a:off x="3755315" y="1056660"/>
            <a:ext cx="2536766" cy="487500"/>
          </a:xfrm>
          <a:prstGeom prst="rect">
            <a:avLst/>
          </a:prstGeom>
        </p:spPr>
        <p:txBody>
          <a:bodyPr spcFirstLastPara="1" wrap="square" lIns="91425" tIns="91425" rIns="91425" bIns="91425" anchor="t" anchorCtr="0">
            <a:noAutofit/>
          </a:bodyPr>
          <a:lstStyle/>
          <a:p>
            <a:pPr marL="0" lvl="0" indent="0">
              <a:lnSpc>
                <a:spcPct val="100000"/>
              </a:lnSpc>
            </a:pPr>
            <a:r>
              <a:rPr lang="en-US" sz="1400" b="0" dirty="0">
                <a:solidFill>
                  <a:schemeClr val="lt1"/>
                </a:solidFill>
              </a:rPr>
              <a:t>Reference Image which we took in advance</a:t>
            </a:r>
          </a:p>
        </p:txBody>
      </p:sp>
      <p:pic>
        <p:nvPicPr>
          <p:cNvPr id="16" name="תמונה 15">
            <a:extLst>
              <a:ext uri="{FF2B5EF4-FFF2-40B4-BE49-F238E27FC236}">
                <a16:creationId xmlns:a16="http://schemas.microsoft.com/office/drawing/2014/main" id="{89D6B4FC-0F54-4CFC-B0E6-E054D645E1D2}"/>
              </a:ext>
            </a:extLst>
          </p:cNvPr>
          <p:cNvPicPr>
            <a:picLocks noChangeAspect="1"/>
          </p:cNvPicPr>
          <p:nvPr/>
        </p:nvPicPr>
        <p:blipFill>
          <a:blip r:embed="rId4"/>
          <a:stretch>
            <a:fillRect/>
          </a:stretch>
        </p:blipFill>
        <p:spPr>
          <a:xfrm>
            <a:off x="556056" y="2710565"/>
            <a:ext cx="3470872" cy="1952366"/>
          </a:xfrm>
          <a:prstGeom prst="rect">
            <a:avLst/>
          </a:prstGeom>
        </p:spPr>
      </p:pic>
      <p:sp>
        <p:nvSpPr>
          <p:cNvPr id="342" name="Google Shape;342;p38"/>
          <p:cNvSpPr/>
          <p:nvPr/>
        </p:nvSpPr>
        <p:spPr>
          <a:xfrm>
            <a:off x="3560738" y="3303614"/>
            <a:ext cx="2887500" cy="775200"/>
          </a:xfrm>
          <a:prstGeom prst="rect">
            <a:avLst/>
          </a:prstGeom>
          <a:solidFill>
            <a:srgbClr val="908269">
              <a:alpha val="73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txBox="1">
            <a:spLocks noGrp="1"/>
          </p:cNvSpPr>
          <p:nvPr>
            <p:ph type="ctrTitle"/>
          </p:nvPr>
        </p:nvSpPr>
        <p:spPr>
          <a:xfrm>
            <a:off x="3736105" y="3388137"/>
            <a:ext cx="2592742" cy="487500"/>
          </a:xfrm>
          <a:prstGeom prst="rect">
            <a:avLst/>
          </a:prstGeom>
        </p:spPr>
        <p:txBody>
          <a:bodyPr spcFirstLastPara="1" wrap="square" lIns="91425" tIns="91425" rIns="91425" bIns="91425" anchor="t" anchorCtr="0">
            <a:noAutofit/>
          </a:bodyPr>
          <a:lstStyle/>
          <a:p>
            <a:pPr marL="0" indent="0">
              <a:lnSpc>
                <a:spcPct val="100000"/>
              </a:lnSpc>
            </a:pPr>
            <a:r>
              <a:rPr lang="en-US" sz="1400" b="0" dirty="0">
                <a:solidFill>
                  <a:schemeClr val="tx1"/>
                </a:solidFill>
              </a:rPr>
              <a:t>Image that the camera captured In real time</a:t>
            </a:r>
          </a:p>
        </p:txBody>
      </p:sp>
      <p:sp>
        <p:nvSpPr>
          <p:cNvPr id="21" name="Google Shape;229;p33">
            <a:extLst>
              <a:ext uri="{FF2B5EF4-FFF2-40B4-BE49-F238E27FC236}">
                <a16:creationId xmlns:a16="http://schemas.microsoft.com/office/drawing/2014/main" id="{1176A0FC-4516-4E04-B71A-5FA857248F6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33">
            <a:extLst>
              <a:ext uri="{FF2B5EF4-FFF2-40B4-BE49-F238E27FC236}">
                <a16:creationId xmlns:a16="http://schemas.microsoft.com/office/drawing/2014/main" id="{BC0757DB-509A-4868-9FF5-D498C6954A39}"/>
              </a:ext>
            </a:extLst>
          </p:cNvPr>
          <p:cNvSpPr txBox="1">
            <a:spLocks/>
          </p:cNvSpPr>
          <p:nvPr/>
        </p:nvSpPr>
        <p:spPr>
          <a:xfrm rot="5400000">
            <a:off x="6373125" y="1863661"/>
            <a:ext cx="2888100"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a:solidFill>
                  <a:schemeClr val="lt1"/>
                </a:solidFill>
              </a:rPr>
              <a:t>COMPUTING HOMOGRAPHY</a:t>
            </a:r>
            <a:endParaRPr lang="en-US" dirty="0">
              <a:solidFill>
                <a:schemeClr val="lt1"/>
              </a:solidFill>
            </a:endParaRPr>
          </a:p>
        </p:txBody>
      </p:sp>
    </p:spTree>
    <p:extLst>
      <p:ext uri="{BB962C8B-B14F-4D97-AF65-F5344CB8AC3E}">
        <p14:creationId xmlns:p14="http://schemas.microsoft.com/office/powerpoint/2010/main" val="2943465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9;p33">
            <a:extLst>
              <a:ext uri="{FF2B5EF4-FFF2-40B4-BE49-F238E27FC236}">
                <a16:creationId xmlns:a16="http://schemas.microsoft.com/office/drawing/2014/main" id="{7D3FAB11-1CA0-4CE0-A789-4C70AF31252A}"/>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2;p33">
            <a:extLst>
              <a:ext uri="{FF2B5EF4-FFF2-40B4-BE49-F238E27FC236}">
                <a16:creationId xmlns:a16="http://schemas.microsoft.com/office/drawing/2014/main" id="{CC3018F2-7B18-4C8F-BBC5-47BD8C18239D}"/>
              </a:ext>
            </a:extLst>
          </p:cNvPr>
          <p:cNvSpPr txBox="1">
            <a:spLocks noGrp="1"/>
          </p:cNvSpPr>
          <p:nvPr>
            <p:ph type="ctrTitle"/>
          </p:nvPr>
        </p:nvSpPr>
        <p:spPr>
          <a:xfrm rot="5400000">
            <a:off x="6373125" y="1863661"/>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COMPUTING HOMOGRAPHY</a:t>
            </a:r>
            <a:endParaRPr dirty="0">
              <a:solidFill>
                <a:schemeClr val="lt1"/>
              </a:solidFill>
            </a:endParaRPr>
          </a:p>
        </p:txBody>
      </p:sp>
      <p:pic>
        <p:nvPicPr>
          <p:cNvPr id="6" name="תמונה 5">
            <a:extLst>
              <a:ext uri="{FF2B5EF4-FFF2-40B4-BE49-F238E27FC236}">
                <a16:creationId xmlns:a16="http://schemas.microsoft.com/office/drawing/2014/main" id="{48E45B9E-5FF1-4894-993D-06CE36DF95B5}"/>
              </a:ext>
            </a:extLst>
          </p:cNvPr>
          <p:cNvPicPr>
            <a:picLocks noChangeAspect="1"/>
          </p:cNvPicPr>
          <p:nvPr/>
        </p:nvPicPr>
        <p:blipFill>
          <a:blip r:embed="rId2"/>
          <a:stretch>
            <a:fillRect/>
          </a:stretch>
        </p:blipFill>
        <p:spPr>
          <a:xfrm>
            <a:off x="230738" y="541750"/>
            <a:ext cx="6308676" cy="2534736"/>
          </a:xfrm>
          <a:prstGeom prst="rect">
            <a:avLst/>
          </a:prstGeom>
        </p:spPr>
      </p:pic>
      <p:sp>
        <p:nvSpPr>
          <p:cNvPr id="9" name="Google Shape;230;p33">
            <a:extLst>
              <a:ext uri="{FF2B5EF4-FFF2-40B4-BE49-F238E27FC236}">
                <a16:creationId xmlns:a16="http://schemas.microsoft.com/office/drawing/2014/main" id="{EEA1D4A9-251E-4DF7-82CB-65599D51E23D}"/>
              </a:ext>
            </a:extLst>
          </p:cNvPr>
          <p:cNvSpPr/>
          <p:nvPr/>
        </p:nvSpPr>
        <p:spPr>
          <a:xfrm rot="5400000">
            <a:off x="2688364" y="742054"/>
            <a:ext cx="1410516" cy="6308676"/>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a:spcBef>
                <a:spcPts val="0"/>
              </a:spcBef>
              <a:spcAft>
                <a:spcPts val="0"/>
              </a:spcAft>
              <a:buNone/>
            </a:pPr>
            <a:endParaRPr/>
          </a:p>
        </p:txBody>
      </p:sp>
      <p:sp>
        <p:nvSpPr>
          <p:cNvPr id="10" name="Google Shape;231;p33">
            <a:extLst>
              <a:ext uri="{FF2B5EF4-FFF2-40B4-BE49-F238E27FC236}">
                <a16:creationId xmlns:a16="http://schemas.microsoft.com/office/drawing/2014/main" id="{C66AB8A6-0B67-4C8A-B6D3-65F8E1C20312}"/>
              </a:ext>
            </a:extLst>
          </p:cNvPr>
          <p:cNvSpPr txBox="1">
            <a:spLocks noGrp="1"/>
          </p:cNvSpPr>
          <p:nvPr>
            <p:ph type="subTitle" idx="1"/>
          </p:nvPr>
        </p:nvSpPr>
        <p:spPr>
          <a:xfrm flipH="1">
            <a:off x="239284" y="3191133"/>
            <a:ext cx="6300130" cy="1410516"/>
          </a:xfrm>
          <a:prstGeom prst="rect">
            <a:avLst/>
          </a:prstGeom>
        </p:spPr>
        <p:txBody>
          <a:bodyPr spcFirstLastPara="1" wrap="square" lIns="91425" tIns="91425" rIns="91425" bIns="91425" anchor="t" anchorCtr="0">
            <a:noAutofit/>
          </a:bodyPr>
          <a:lstStyle/>
          <a:p>
            <a:pPr marL="0" lvl="0" indent="0">
              <a:lnSpc>
                <a:spcPct val="100000"/>
              </a:lnSpc>
            </a:pPr>
            <a:r>
              <a:rPr lang="es" sz="1600" dirty="0">
                <a:solidFill>
                  <a:schemeClr val="lt1"/>
                </a:solidFill>
              </a:rPr>
              <a:t>We use ORB (</a:t>
            </a:r>
            <a:r>
              <a:rPr lang="en-US" sz="1600" dirty="0">
                <a:solidFill>
                  <a:schemeClr val="lt1"/>
                </a:solidFill>
              </a:rPr>
              <a:t>Oriented FAST and rotated BRIEF - alternative for SIFT)</a:t>
            </a:r>
            <a:r>
              <a:rPr lang="es" sz="1600" dirty="0">
                <a:solidFill>
                  <a:schemeClr val="lt1"/>
                </a:solidFill>
              </a:rPr>
              <a:t> in order to detect </a:t>
            </a:r>
            <a:r>
              <a:rPr lang="en-US" sz="1600" dirty="0">
                <a:solidFill>
                  <a:schemeClr val="lt1"/>
                </a:solidFill>
              </a:rPr>
              <a:t>features and compute descriptors. </a:t>
            </a:r>
          </a:p>
          <a:p>
            <a:pPr marL="0" lvl="0" indent="0">
              <a:lnSpc>
                <a:spcPct val="100000"/>
              </a:lnSpc>
            </a:pPr>
            <a:r>
              <a:rPr lang="en-US" sz="1600" dirty="0">
                <a:solidFill>
                  <a:schemeClr val="lt1"/>
                </a:solidFill>
              </a:rPr>
              <a:t>Then we </a:t>
            </a:r>
            <a:r>
              <a:rPr lang="es" sz="1600" dirty="0">
                <a:solidFill>
                  <a:schemeClr val="lt1"/>
                </a:solidFill>
              </a:rPr>
              <a:t>compute the homography using RANSAC algorithm that we studied in previous courses.</a:t>
            </a:r>
          </a:p>
        </p:txBody>
      </p:sp>
    </p:spTree>
    <p:extLst>
      <p:ext uri="{BB962C8B-B14F-4D97-AF65-F5344CB8AC3E}">
        <p14:creationId xmlns:p14="http://schemas.microsoft.com/office/powerpoint/2010/main" val="349504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7" name="תמונה 6">
            <a:extLst>
              <a:ext uri="{FF2B5EF4-FFF2-40B4-BE49-F238E27FC236}">
                <a16:creationId xmlns:a16="http://schemas.microsoft.com/office/drawing/2014/main" id="{607FA9A6-5D55-4141-B2F9-161E6ADFB4E4}"/>
              </a:ext>
            </a:extLst>
          </p:cNvPr>
          <p:cNvPicPr>
            <a:picLocks noChangeAspect="1"/>
          </p:cNvPicPr>
          <p:nvPr/>
        </p:nvPicPr>
        <p:blipFill rotWithShape="1">
          <a:blip r:embed="rId3"/>
          <a:srcRect l="6537"/>
          <a:stretch/>
        </p:blipFill>
        <p:spPr>
          <a:xfrm>
            <a:off x="-9363" y="0"/>
            <a:ext cx="8546192" cy="5143500"/>
          </a:xfrm>
          <a:prstGeom prst="rect">
            <a:avLst/>
          </a:prstGeom>
        </p:spPr>
      </p:pic>
      <p:sp>
        <p:nvSpPr>
          <p:cNvPr id="229" name="Google Shape;229;p33"/>
          <p:cNvSpPr/>
          <p:nvPr/>
        </p:nvSpPr>
        <p:spPr>
          <a:xfrm rot="-5400000" flipH="1">
            <a:off x="6001211" y="2000711"/>
            <a:ext cx="5169877"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3"/>
          <p:cNvSpPr txBox="1">
            <a:spLocks noGrp="1"/>
          </p:cNvSpPr>
          <p:nvPr>
            <p:ph type="ctrTitle"/>
          </p:nvPr>
        </p:nvSpPr>
        <p:spPr>
          <a:xfrm rot="5400000">
            <a:off x="7092779" y="1911764"/>
            <a:ext cx="2888100" cy="89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chemeClr val="lt1"/>
                </a:solidFill>
              </a:rPr>
              <a:t>COMPUTING HOMOGRAPHY</a:t>
            </a:r>
            <a:endParaRPr dirty="0">
              <a:solidFill>
                <a:schemeClr val="lt1"/>
              </a:solidFill>
            </a:endParaRPr>
          </a:p>
        </p:txBody>
      </p:sp>
      <p:sp>
        <p:nvSpPr>
          <p:cNvPr id="230" name="Google Shape;230;p33"/>
          <p:cNvSpPr/>
          <p:nvPr/>
        </p:nvSpPr>
        <p:spPr>
          <a:xfrm rot="5400000">
            <a:off x="397711" y="-85454"/>
            <a:ext cx="1208813" cy="2004236"/>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1;p33">
            <a:extLst>
              <a:ext uri="{FF2B5EF4-FFF2-40B4-BE49-F238E27FC236}">
                <a16:creationId xmlns:a16="http://schemas.microsoft.com/office/drawing/2014/main" id="{C0C2EC39-F2C8-4DC5-BE41-2385DEC4F959}"/>
              </a:ext>
            </a:extLst>
          </p:cNvPr>
          <p:cNvSpPr txBox="1">
            <a:spLocks/>
          </p:cNvSpPr>
          <p:nvPr/>
        </p:nvSpPr>
        <p:spPr>
          <a:xfrm flipH="1">
            <a:off x="219473" y="584367"/>
            <a:ext cx="1784763" cy="10903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dk1"/>
              </a:buClr>
              <a:buSzPts val="1200"/>
              <a:buFont typeface="Catamaran Thin"/>
              <a:buNone/>
              <a:defRPr sz="1000" b="0" i="0" u="none" strike="noStrike" cap="none">
                <a:solidFill>
                  <a:schemeClr val="dk1"/>
                </a:solidFill>
                <a:latin typeface="Catamaran Thin"/>
                <a:ea typeface="Catamaran Thin"/>
                <a:cs typeface="Catamaran Thin"/>
                <a:sym typeface="Catamaran Thin"/>
              </a:defRPr>
            </a:lvl1pPr>
            <a:lvl2pPr marL="914400" marR="0" lvl="1"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15000"/>
              </a:lnSpc>
              <a:spcBef>
                <a:spcPts val="1600"/>
              </a:spcBef>
              <a:spcAft>
                <a:spcPts val="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15000"/>
              </a:lnSpc>
              <a:spcBef>
                <a:spcPts val="1600"/>
              </a:spcBef>
              <a:spcAft>
                <a:spcPts val="1600"/>
              </a:spcAft>
              <a:buClr>
                <a:schemeClr val="dk1"/>
              </a:buClr>
              <a:buSzPts val="1200"/>
              <a:buFont typeface="Catamaran Thin"/>
              <a:buNone/>
              <a:defRPr sz="1200" b="0" i="0" u="none" strike="noStrike" cap="none">
                <a:solidFill>
                  <a:schemeClr val="dk1"/>
                </a:solidFill>
                <a:latin typeface="Catamaran Thin"/>
                <a:ea typeface="Catamaran Thin"/>
                <a:cs typeface="Catamaran Thin"/>
                <a:sym typeface="Catamaran Thin"/>
              </a:defRPr>
            </a:lvl9pPr>
          </a:lstStyle>
          <a:p>
            <a:pPr marL="0" indent="0">
              <a:lnSpc>
                <a:spcPct val="100000"/>
              </a:lnSpc>
            </a:pPr>
            <a:r>
              <a:rPr lang="en-US" sz="2800" dirty="0">
                <a:solidFill>
                  <a:schemeClr val="lt1"/>
                </a:solidFill>
              </a:rPr>
              <a:t>The result</a:t>
            </a:r>
            <a:endParaRPr lang="es" sz="2800"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25" name="Google Shape;573;p49">
            <a:extLst>
              <a:ext uri="{FF2B5EF4-FFF2-40B4-BE49-F238E27FC236}">
                <a16:creationId xmlns:a16="http://schemas.microsoft.com/office/drawing/2014/main" id="{46640EF2-DE9B-4260-B39F-ADFB6C783A9A}"/>
              </a:ext>
            </a:extLst>
          </p:cNvPr>
          <p:cNvSpPr/>
          <p:nvPr/>
        </p:nvSpPr>
        <p:spPr>
          <a:xfrm rot="5400000">
            <a:off x="2555773" y="548901"/>
            <a:ext cx="2108008" cy="6761371"/>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29;p33">
            <a:extLst>
              <a:ext uri="{FF2B5EF4-FFF2-40B4-BE49-F238E27FC236}">
                <a16:creationId xmlns:a16="http://schemas.microsoft.com/office/drawing/2014/main" id="{1176A0FC-4516-4E04-B71A-5FA857248F60}"/>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33">
            <a:extLst>
              <a:ext uri="{FF2B5EF4-FFF2-40B4-BE49-F238E27FC236}">
                <a16:creationId xmlns:a16="http://schemas.microsoft.com/office/drawing/2014/main" id="{BC0757DB-509A-4868-9FF5-D498C6954A39}"/>
              </a:ext>
            </a:extLst>
          </p:cNvPr>
          <p:cNvSpPr txBox="1">
            <a:spLocks/>
          </p:cNvSpPr>
          <p:nvPr/>
        </p:nvSpPr>
        <p:spPr>
          <a:xfrm rot="5400000">
            <a:off x="6373125" y="1863661"/>
            <a:ext cx="2888100"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a:solidFill>
                  <a:schemeClr val="lt1"/>
                </a:solidFill>
              </a:rPr>
              <a:t>PRESSING DETECTION</a:t>
            </a:r>
          </a:p>
        </p:txBody>
      </p:sp>
      <p:pic>
        <p:nvPicPr>
          <p:cNvPr id="17" name="Google Shape;390;p42">
            <a:extLst>
              <a:ext uri="{FF2B5EF4-FFF2-40B4-BE49-F238E27FC236}">
                <a16:creationId xmlns:a16="http://schemas.microsoft.com/office/drawing/2014/main" id="{4B5B479D-B90B-491F-8A11-3BAD62694B54}"/>
              </a:ext>
            </a:extLst>
          </p:cNvPr>
          <p:cNvPicPr preferRelativeResize="0"/>
          <p:nvPr/>
        </p:nvPicPr>
        <p:blipFill rotWithShape="1">
          <a:blip r:embed="rId5">
            <a:alphaModFix/>
          </a:blip>
          <a:srcRect t="8088"/>
          <a:stretch/>
        </p:blipFill>
        <p:spPr>
          <a:xfrm>
            <a:off x="1526842" y="159910"/>
            <a:ext cx="4600889" cy="3997657"/>
          </a:xfrm>
          <a:prstGeom prst="rect">
            <a:avLst/>
          </a:prstGeom>
          <a:noFill/>
          <a:ln>
            <a:noFill/>
          </a:ln>
        </p:spPr>
      </p:pic>
      <p:pic>
        <p:nvPicPr>
          <p:cNvPr id="8" name="press">
            <a:hlinkClick r:id="" action="ppaction://media"/>
            <a:extLst>
              <a:ext uri="{FF2B5EF4-FFF2-40B4-BE49-F238E27FC236}">
                <a16:creationId xmlns:a16="http://schemas.microsoft.com/office/drawing/2014/main" id="{B15BFA3C-98CB-4D11-A3CB-13E8462ECD15}"/>
              </a:ext>
            </a:extLst>
          </p:cNvPr>
          <p:cNvPicPr>
            <a:picLocks noChangeAspect="1"/>
          </p:cNvPicPr>
          <p:nvPr>
            <a:videoFile r:link="rId1"/>
            <p:extLst>
              <p:ext uri="{DAA4B4D4-6D71-4841-9C94-3DE7FCFB9230}">
                <p14:media xmlns:p14="http://schemas.microsoft.com/office/powerpoint/2010/main" r:embed="rId2">
                  <p14:trim st="16594" end="2595"/>
                </p14:media>
              </p:ext>
            </p:extLst>
          </p:nvPr>
        </p:nvPicPr>
        <p:blipFill>
          <a:blip r:embed="rId6"/>
          <a:stretch>
            <a:fillRect/>
          </a:stretch>
        </p:blipFill>
        <p:spPr>
          <a:xfrm>
            <a:off x="1615738" y="287075"/>
            <a:ext cx="4414743" cy="2492814"/>
          </a:xfrm>
          <a:prstGeom prst="rect">
            <a:avLst/>
          </a:prstGeom>
        </p:spPr>
      </p:pic>
      <p:sp>
        <p:nvSpPr>
          <p:cNvPr id="28" name="Google Shape;231;p33">
            <a:extLst>
              <a:ext uri="{FF2B5EF4-FFF2-40B4-BE49-F238E27FC236}">
                <a16:creationId xmlns:a16="http://schemas.microsoft.com/office/drawing/2014/main" id="{8693F2F3-FE85-4C2B-A2C8-DE25064B652A}"/>
              </a:ext>
            </a:extLst>
          </p:cNvPr>
          <p:cNvSpPr txBox="1">
            <a:spLocks/>
          </p:cNvSpPr>
          <p:nvPr/>
        </p:nvSpPr>
        <p:spPr>
          <a:xfrm flipH="1">
            <a:off x="417936" y="3555903"/>
            <a:ext cx="6300130" cy="14775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600" dirty="0">
              <a:solidFill>
                <a:schemeClr val="lt1"/>
              </a:solidFill>
              <a:latin typeface="Catamaran Thin" panose="020B0604020202020204" charset="0"/>
              <a:cs typeface="Catamaran Thin" panose="020B0604020202020204" charset="0"/>
            </a:endParaRPr>
          </a:p>
          <a:p>
            <a:r>
              <a:rPr lang="en-US" sz="1600" dirty="0">
                <a:solidFill>
                  <a:schemeClr val="lt1"/>
                </a:solidFill>
                <a:latin typeface="Catamaran Thin" panose="020B0604020202020204" charset="0"/>
                <a:cs typeface="Catamaran Thin" panose="020B0604020202020204" charset="0"/>
              </a:rPr>
              <a:t>To detect a press, we needed to realize when the finger stops going down and starts going up.  Hence, we kept an indicator representing whether the finger goes up or down, and in order to switch between the modes, we tracked the finger’s location.</a:t>
            </a:r>
            <a:endParaRPr lang="es" sz="1600" dirty="0">
              <a:solidFill>
                <a:schemeClr val="lt1"/>
              </a:solidFill>
              <a:latin typeface="Catamaran Thin" panose="020B0604020202020204" charset="0"/>
              <a:cs typeface="Catamaran Thin" panose="020B0604020202020204" charset="0"/>
            </a:endParaRPr>
          </a:p>
        </p:txBody>
      </p:sp>
    </p:spTree>
    <p:extLst>
      <p:ext uri="{BB962C8B-B14F-4D97-AF65-F5344CB8AC3E}">
        <p14:creationId xmlns:p14="http://schemas.microsoft.com/office/powerpoint/2010/main" val="344185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29;p33">
            <a:extLst>
              <a:ext uri="{FF2B5EF4-FFF2-40B4-BE49-F238E27FC236}">
                <a16:creationId xmlns:a16="http://schemas.microsoft.com/office/drawing/2014/main" id="{A347EEE5-BE0B-4E5D-A201-1175C618DE8A}"/>
              </a:ext>
            </a:extLst>
          </p:cNvPr>
          <p:cNvSpPr/>
          <p:nvPr/>
        </p:nvSpPr>
        <p:spPr>
          <a:xfrm rot="-5400000" flipH="1">
            <a:off x="5836301" y="2013850"/>
            <a:ext cx="4059900" cy="1115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32;p33">
            <a:extLst>
              <a:ext uri="{FF2B5EF4-FFF2-40B4-BE49-F238E27FC236}">
                <a16:creationId xmlns:a16="http://schemas.microsoft.com/office/drawing/2014/main" id="{17014DD8-5EA6-49B4-BF18-B333C060BE80}"/>
              </a:ext>
            </a:extLst>
          </p:cNvPr>
          <p:cNvSpPr txBox="1">
            <a:spLocks/>
          </p:cNvSpPr>
          <p:nvPr/>
        </p:nvSpPr>
        <p:spPr>
          <a:xfrm rot="5400000">
            <a:off x="6373125" y="1863661"/>
            <a:ext cx="2888100" cy="89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Livvic"/>
              <a:buNone/>
              <a:defRPr sz="24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3000"/>
              <a:buFont typeface="Livvic"/>
              <a:buNone/>
              <a:defRPr sz="3000" b="1" i="0" u="none" strike="noStrike" cap="none">
                <a:solidFill>
                  <a:schemeClr val="dk1"/>
                </a:solidFill>
                <a:latin typeface="Livvic"/>
                <a:ea typeface="Livvic"/>
                <a:cs typeface="Livvic"/>
                <a:sym typeface="Livvic"/>
              </a:defRPr>
            </a:lvl9pPr>
          </a:lstStyle>
          <a:p>
            <a:r>
              <a:rPr lang="en-US" dirty="0">
                <a:solidFill>
                  <a:schemeClr val="lt1"/>
                </a:solidFill>
              </a:rPr>
              <a:t>PRESSING DETECTION</a:t>
            </a:r>
          </a:p>
        </p:txBody>
      </p:sp>
      <p:pic>
        <p:nvPicPr>
          <p:cNvPr id="6" name="תמונה 5">
            <a:extLst>
              <a:ext uri="{FF2B5EF4-FFF2-40B4-BE49-F238E27FC236}">
                <a16:creationId xmlns:a16="http://schemas.microsoft.com/office/drawing/2014/main" id="{54B33A97-A8FF-4E5F-BFDE-AAD8020951C7}"/>
              </a:ext>
            </a:extLst>
          </p:cNvPr>
          <p:cNvPicPr>
            <a:picLocks noChangeAspect="1"/>
          </p:cNvPicPr>
          <p:nvPr/>
        </p:nvPicPr>
        <p:blipFill>
          <a:blip r:embed="rId2"/>
          <a:stretch>
            <a:fillRect/>
          </a:stretch>
        </p:blipFill>
        <p:spPr>
          <a:xfrm>
            <a:off x="1940250" y="1147712"/>
            <a:ext cx="5210175" cy="2847975"/>
          </a:xfrm>
          <a:prstGeom prst="rect">
            <a:avLst/>
          </a:prstGeom>
        </p:spPr>
      </p:pic>
      <p:sp>
        <p:nvSpPr>
          <p:cNvPr id="7" name="הסבר: קו 6">
            <a:extLst>
              <a:ext uri="{FF2B5EF4-FFF2-40B4-BE49-F238E27FC236}">
                <a16:creationId xmlns:a16="http://schemas.microsoft.com/office/drawing/2014/main" id="{8D94CACF-C3CA-48C8-A8B4-C0B20CED7274}"/>
              </a:ext>
            </a:extLst>
          </p:cNvPr>
          <p:cNvSpPr/>
          <p:nvPr/>
        </p:nvSpPr>
        <p:spPr>
          <a:xfrm>
            <a:off x="120401" y="545766"/>
            <a:ext cx="1514948" cy="665407"/>
          </a:xfrm>
          <a:prstGeom prst="borderCallout1">
            <a:avLst>
              <a:gd name="adj1" fmla="val 45809"/>
              <a:gd name="adj2" fmla="val 101261"/>
              <a:gd name="adj3" fmla="val 149338"/>
              <a:gd name="adj4" fmla="val 134328"/>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latin typeface="Livvic" panose="020B0604020202020204" charset="0"/>
              </a:rPr>
              <a:t>The finger is lower than the saved location</a:t>
            </a:r>
            <a:endParaRPr lang="he-IL" sz="1200" dirty="0">
              <a:latin typeface="Livvic" panose="020B0604020202020204" charset="0"/>
            </a:endParaRPr>
          </a:p>
        </p:txBody>
      </p:sp>
      <p:sp>
        <p:nvSpPr>
          <p:cNvPr id="8" name="הסבר: קו 7">
            <a:extLst>
              <a:ext uri="{FF2B5EF4-FFF2-40B4-BE49-F238E27FC236}">
                <a16:creationId xmlns:a16="http://schemas.microsoft.com/office/drawing/2014/main" id="{5240E170-EE46-4333-9988-58AE4734F32F}"/>
              </a:ext>
            </a:extLst>
          </p:cNvPr>
          <p:cNvSpPr/>
          <p:nvPr/>
        </p:nvSpPr>
        <p:spPr>
          <a:xfrm>
            <a:off x="120401" y="1461689"/>
            <a:ext cx="1514948" cy="1110010"/>
          </a:xfrm>
          <a:prstGeom prst="borderCallout1">
            <a:avLst>
              <a:gd name="adj1" fmla="val 45809"/>
              <a:gd name="adj2" fmla="val 101261"/>
              <a:gd name="adj3" fmla="val 53208"/>
              <a:gd name="adj4" fmla="val 137135"/>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latin typeface="Livvic" panose="020B0604020202020204" charset="0"/>
              </a:rPr>
              <a:t>The finger is significantly higher than the saved location </a:t>
            </a:r>
            <a:r>
              <a:rPr lang="en-US" sz="1200" dirty="0">
                <a:latin typeface="Livvic" panose="020B0604020202020204" charset="0"/>
                <a:sym typeface="Wingdings" panose="05000000000000000000" pitchFamily="2" charset="2"/>
              </a:rPr>
              <a:t> </a:t>
            </a:r>
            <a:r>
              <a:rPr lang="en-US" b="1" dirty="0">
                <a:latin typeface="Livvic" panose="020B0604020202020204" charset="0"/>
                <a:sym typeface="Wingdings" panose="05000000000000000000" pitchFamily="2" charset="2"/>
              </a:rPr>
              <a:t>there was a press</a:t>
            </a:r>
            <a:endParaRPr lang="he-IL" sz="1200" b="1" dirty="0">
              <a:latin typeface="Livvic" panose="020B0604020202020204" charset="0"/>
            </a:endParaRPr>
          </a:p>
        </p:txBody>
      </p:sp>
      <p:sp>
        <p:nvSpPr>
          <p:cNvPr id="9" name="הסבר: קו 8">
            <a:extLst>
              <a:ext uri="{FF2B5EF4-FFF2-40B4-BE49-F238E27FC236}">
                <a16:creationId xmlns:a16="http://schemas.microsoft.com/office/drawing/2014/main" id="{43503660-E3E6-42DA-9631-38DDCADFBD2E}"/>
              </a:ext>
            </a:extLst>
          </p:cNvPr>
          <p:cNvSpPr/>
          <p:nvPr/>
        </p:nvSpPr>
        <p:spPr>
          <a:xfrm>
            <a:off x="120401" y="2767977"/>
            <a:ext cx="1514948" cy="776476"/>
          </a:xfrm>
          <a:prstGeom prst="borderCallout1">
            <a:avLst>
              <a:gd name="adj1" fmla="val 45809"/>
              <a:gd name="adj2" fmla="val 101261"/>
              <a:gd name="adj3" fmla="val 67817"/>
              <a:gd name="adj4" fmla="val 136433"/>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latin typeface="Livvic" panose="020B0604020202020204" charset="0"/>
              </a:rPr>
              <a:t>The finger is higher than the saved location</a:t>
            </a:r>
            <a:endParaRPr lang="he-IL" sz="1200" dirty="0">
              <a:latin typeface="Livvic" panose="020B0604020202020204" charset="0"/>
            </a:endParaRPr>
          </a:p>
        </p:txBody>
      </p:sp>
      <p:sp>
        <p:nvSpPr>
          <p:cNvPr id="10" name="הסבר: קו 9">
            <a:extLst>
              <a:ext uri="{FF2B5EF4-FFF2-40B4-BE49-F238E27FC236}">
                <a16:creationId xmlns:a16="http://schemas.microsoft.com/office/drawing/2014/main" id="{FF3D6BFA-8D35-4664-9AF1-9E4A57BA0F04}"/>
              </a:ext>
            </a:extLst>
          </p:cNvPr>
          <p:cNvSpPr/>
          <p:nvPr/>
        </p:nvSpPr>
        <p:spPr>
          <a:xfrm>
            <a:off x="120401" y="3726474"/>
            <a:ext cx="1514948" cy="1002769"/>
          </a:xfrm>
          <a:prstGeom prst="borderCallout1">
            <a:avLst>
              <a:gd name="adj1" fmla="val 45809"/>
              <a:gd name="adj2" fmla="val 101261"/>
              <a:gd name="adj3" fmla="val 5089"/>
              <a:gd name="adj4" fmla="val 139942"/>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200" dirty="0">
                <a:latin typeface="Livvic" panose="020B0604020202020204" charset="0"/>
              </a:rPr>
              <a:t>The finger is significantly lower than the saved location </a:t>
            </a:r>
            <a:r>
              <a:rPr lang="en-US" sz="1200" dirty="0">
                <a:latin typeface="Livvic" panose="020B0604020202020204" charset="0"/>
                <a:sym typeface="Wingdings" panose="05000000000000000000" pitchFamily="2" charset="2"/>
              </a:rPr>
              <a:t> the case is down</a:t>
            </a:r>
            <a:endParaRPr lang="he-IL" sz="1200" dirty="0">
              <a:latin typeface="Livvic" panose="020B0604020202020204" charset="0"/>
            </a:endParaRPr>
          </a:p>
        </p:txBody>
      </p:sp>
      <p:sp>
        <p:nvSpPr>
          <p:cNvPr id="12" name="Google Shape;207;p30">
            <a:extLst>
              <a:ext uri="{FF2B5EF4-FFF2-40B4-BE49-F238E27FC236}">
                <a16:creationId xmlns:a16="http://schemas.microsoft.com/office/drawing/2014/main" id="{DFC03107-8D96-475C-A00C-DD058D8D4022}"/>
              </a:ext>
            </a:extLst>
          </p:cNvPr>
          <p:cNvSpPr/>
          <p:nvPr/>
        </p:nvSpPr>
        <p:spPr>
          <a:xfrm rot="-5400000">
            <a:off x="6056189" y="2718525"/>
            <a:ext cx="1730737" cy="2689133"/>
          </a:xfrm>
          <a:prstGeom prst="rect">
            <a:avLst/>
          </a:prstGeom>
          <a:gradFill>
            <a:gsLst>
              <a:gs pos="0">
                <a:srgbClr val="908269">
                  <a:alpha val="49019"/>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descr="Smiley Emoticon Computer Clip Art, PNG, 1200x706px, Smiley, Computer, Emoji,  Emoticon, Face Download Free">
            <a:extLst>
              <a:ext uri="{FF2B5EF4-FFF2-40B4-BE49-F238E27FC236}">
                <a16:creationId xmlns:a16="http://schemas.microsoft.com/office/drawing/2014/main" id="{F4F0E2B7-4E68-4328-AB57-D65FEF755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1107" y="3386005"/>
            <a:ext cx="2360903" cy="138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1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73;p49">
            <a:extLst>
              <a:ext uri="{FF2B5EF4-FFF2-40B4-BE49-F238E27FC236}">
                <a16:creationId xmlns:a16="http://schemas.microsoft.com/office/drawing/2014/main" id="{2A00E515-C422-400F-A3D1-FF939B2651A3}"/>
              </a:ext>
            </a:extLst>
          </p:cNvPr>
          <p:cNvSpPr/>
          <p:nvPr/>
        </p:nvSpPr>
        <p:spPr>
          <a:xfrm rot="5400000">
            <a:off x="-104292" y="1593086"/>
            <a:ext cx="3358800" cy="2250727"/>
          </a:xfrm>
          <a:prstGeom prst="rect">
            <a:avLst/>
          </a:prstGeom>
          <a:solidFill>
            <a:srgbClr val="908269">
              <a:alpha val="617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75;p49">
            <a:extLst>
              <a:ext uri="{FF2B5EF4-FFF2-40B4-BE49-F238E27FC236}">
                <a16:creationId xmlns:a16="http://schemas.microsoft.com/office/drawing/2014/main" id="{7A743492-CE0B-4DDE-8993-D61E0208DD1C}"/>
              </a:ext>
            </a:extLst>
          </p:cNvPr>
          <p:cNvSpPr txBox="1">
            <a:spLocks noGrp="1"/>
          </p:cNvSpPr>
          <p:nvPr>
            <p:ph type="ctrTitle"/>
          </p:nvPr>
        </p:nvSpPr>
        <p:spPr>
          <a:xfrm>
            <a:off x="574825" y="820882"/>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br>
              <a:rPr lang="es" sz="3000" dirty="0">
                <a:solidFill>
                  <a:schemeClr val="lt1"/>
                </a:solidFill>
              </a:rPr>
            </a:br>
            <a:br>
              <a:rPr lang="es" sz="3000" dirty="0">
                <a:solidFill>
                  <a:schemeClr val="lt1"/>
                </a:solidFill>
              </a:rPr>
            </a:br>
            <a:r>
              <a:rPr lang="es" sz="3000" dirty="0">
                <a:solidFill>
                  <a:schemeClr val="lt1"/>
                </a:solidFill>
              </a:rPr>
              <a:t>RUNNING EXAMPLE</a:t>
            </a:r>
            <a:endParaRPr sz="3000" dirty="0">
              <a:solidFill>
                <a:schemeClr val="lt1"/>
              </a:solidFill>
            </a:endParaRPr>
          </a:p>
        </p:txBody>
      </p:sp>
      <p:pic>
        <p:nvPicPr>
          <p:cNvPr id="3074" name="Picture 2" descr="Types of Films Vocabulary List">
            <a:extLst>
              <a:ext uri="{FF2B5EF4-FFF2-40B4-BE49-F238E27FC236}">
                <a16:creationId xmlns:a16="http://schemas.microsoft.com/office/drawing/2014/main" id="{9884228A-37B8-427E-A2F3-D350EEE419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1328" y="581599"/>
            <a:ext cx="6096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11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2"/>
          <p:cNvSpPr/>
          <p:nvPr/>
        </p:nvSpPr>
        <p:spPr>
          <a:xfrm>
            <a:off x="0" y="229075"/>
            <a:ext cx="3152700" cy="2523600"/>
          </a:xfrm>
          <a:prstGeom prst="rect">
            <a:avLst/>
          </a:prstGeom>
          <a:solidFill>
            <a:srgbClr val="CFC3AC">
              <a:alpha val="5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2"/>
          <p:cNvSpPr txBox="1"/>
          <p:nvPr/>
        </p:nvSpPr>
        <p:spPr>
          <a:xfrm flipH="1">
            <a:off x="3873247" y="3394575"/>
            <a:ext cx="1007400" cy="57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1000" dirty="0">
              <a:solidFill>
                <a:schemeClr val="lt1"/>
              </a:solidFill>
              <a:latin typeface="Catamaran Thin"/>
              <a:ea typeface="Catamaran Thin"/>
              <a:cs typeface="Catamaran Thin"/>
              <a:sym typeface="Catamaran Thin"/>
            </a:endParaRPr>
          </a:p>
        </p:txBody>
      </p:sp>
      <p:sp>
        <p:nvSpPr>
          <p:cNvPr id="389" name="Google Shape;389;p42"/>
          <p:cNvSpPr txBox="1">
            <a:spLocks noGrp="1"/>
          </p:cNvSpPr>
          <p:nvPr>
            <p:ph type="ctrTitle"/>
          </p:nvPr>
        </p:nvSpPr>
        <p:spPr>
          <a:xfrm rot="5400000">
            <a:off x="7324038" y="1209786"/>
            <a:ext cx="2040323"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RUNNING EXAMPLE</a:t>
            </a:r>
            <a:endParaRPr dirty="0"/>
          </a:p>
        </p:txBody>
      </p:sp>
      <p:pic>
        <p:nvPicPr>
          <p:cNvPr id="390" name="Google Shape;390;p42"/>
          <p:cNvPicPr preferRelativeResize="0"/>
          <p:nvPr/>
        </p:nvPicPr>
        <p:blipFill rotWithShape="1">
          <a:blip r:embed="rId5">
            <a:alphaModFix/>
          </a:blip>
          <a:srcRect t="8088"/>
          <a:stretch/>
        </p:blipFill>
        <p:spPr>
          <a:xfrm>
            <a:off x="348914" y="95459"/>
            <a:ext cx="5953273" cy="5172728"/>
          </a:xfrm>
          <a:prstGeom prst="rect">
            <a:avLst/>
          </a:prstGeom>
          <a:noFill/>
          <a:ln>
            <a:noFill/>
          </a:ln>
        </p:spPr>
      </p:pic>
      <p:pic>
        <p:nvPicPr>
          <p:cNvPr id="391" name="Google Shape;391;p42"/>
          <p:cNvPicPr preferRelativeResize="0"/>
          <p:nvPr/>
        </p:nvPicPr>
        <p:blipFill rotWithShape="1">
          <a:blip r:embed="rId6">
            <a:alphaModFix/>
          </a:blip>
          <a:srcRect b="15146"/>
          <a:stretch/>
        </p:blipFill>
        <p:spPr>
          <a:xfrm>
            <a:off x="995650" y="682025"/>
            <a:ext cx="3273250" cy="1851549"/>
          </a:xfrm>
          <a:prstGeom prst="rect">
            <a:avLst/>
          </a:prstGeom>
          <a:noFill/>
          <a:ln>
            <a:noFill/>
          </a:ln>
        </p:spPr>
      </p:pic>
      <p:sp>
        <p:nvSpPr>
          <p:cNvPr id="392" name="Google Shape;392;p42"/>
          <p:cNvSpPr/>
          <p:nvPr/>
        </p:nvSpPr>
        <p:spPr>
          <a:xfrm>
            <a:off x="2388522" y="1364604"/>
            <a:ext cx="487515" cy="486396"/>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2"/>
          <p:cNvSpPr/>
          <p:nvPr/>
        </p:nvSpPr>
        <p:spPr>
          <a:xfrm>
            <a:off x="1042355" y="2354218"/>
            <a:ext cx="3152751" cy="17585"/>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2"/>
          <p:cNvSpPr/>
          <p:nvPr/>
        </p:nvSpPr>
        <p:spPr>
          <a:xfrm>
            <a:off x="1042355" y="2354218"/>
            <a:ext cx="1510383" cy="17585"/>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2"/>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2"/>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2"/>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2"/>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2"/>
          <p:cNvSpPr/>
          <p:nvPr/>
        </p:nvSpPr>
        <p:spPr>
          <a:xfrm>
            <a:off x="6583237" y="3249667"/>
            <a:ext cx="408290" cy="407347"/>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100">
            <a:hlinkClick r:id="" action="ppaction://media"/>
            <a:extLst>
              <a:ext uri="{FF2B5EF4-FFF2-40B4-BE49-F238E27FC236}">
                <a16:creationId xmlns:a16="http://schemas.microsoft.com/office/drawing/2014/main" id="{95F94F84-B699-4C2D-A4BD-2E3EA19450AA}"/>
              </a:ext>
            </a:extLst>
          </p:cNvPr>
          <p:cNvPicPr>
            <a:picLocks noChangeAspect="1"/>
          </p:cNvPicPr>
          <p:nvPr>
            <a:videoFile r:link="rId1"/>
            <p:extLst>
              <p:ext uri="{DAA4B4D4-6D71-4841-9C94-3DE7FCFB9230}">
                <p14:media xmlns:p14="http://schemas.microsoft.com/office/powerpoint/2010/main" r:embed="rId2">
                  <p14:trim st="16197" end="1403"/>
                </p14:media>
              </p:ext>
            </p:extLst>
          </p:nvPr>
        </p:nvPicPr>
        <p:blipFill>
          <a:blip r:embed="rId7"/>
          <a:stretch>
            <a:fillRect/>
          </a:stretch>
        </p:blipFill>
        <p:spPr>
          <a:xfrm>
            <a:off x="453330" y="236742"/>
            <a:ext cx="5688477" cy="3212037"/>
          </a:xfrm>
          <a:prstGeom prst="rect">
            <a:avLst/>
          </a:prstGeom>
        </p:spPr>
      </p:pic>
    </p:spTree>
    <p:extLst>
      <p:ext uri="{BB962C8B-B14F-4D97-AF65-F5344CB8AC3E}">
        <p14:creationId xmlns:p14="http://schemas.microsoft.com/office/powerpoint/2010/main" val="37677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67"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8"/>
                                        </p:tgtEl>
                                      </p:cBhvr>
                                    </p:cmd>
                                  </p:childTnLst>
                                </p:cTn>
                              </p:par>
                            </p:childTnLst>
                          </p:cTn>
                        </p:par>
                      </p:childTnLst>
                    </p:cTn>
                  </p:par>
                </p:childTnLst>
              </p:cTn>
              <p:nextCondLst>
                <p:cond evt="onClick" delay="0">
                  <p:tgtEl>
                    <p:spTgt spid="28"/>
                  </p:tgtEl>
                </p:cond>
              </p:nextCondLst>
            </p:seq>
            <p:video>
              <p:cMediaNode vol="80000">
                <p:cTn id="12" fill="hold" display="0">
                  <p:stCondLst>
                    <p:cond delay="indefinite"/>
                  </p:stCondLst>
                </p:cTn>
                <p:tgtEl>
                  <p:spTgt spid="28"/>
                </p:tgtEl>
              </p:cMediaNode>
            </p:video>
          </p:childTnLst>
        </p:cTn>
      </p:par>
    </p:tn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TotalTime>
  <Words>332</Words>
  <Application>Microsoft Office PowerPoint</Application>
  <PresentationFormat>‫הצגה על המסך (16:9)</PresentationFormat>
  <Paragraphs>46</Paragraphs>
  <Slides>12</Slides>
  <Notes>8</Notes>
  <HiddenSlides>0</HiddenSlides>
  <MMClips>2</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12</vt:i4>
      </vt:variant>
    </vt:vector>
  </HeadingPairs>
  <TitlesOfParts>
    <vt:vector size="17" baseType="lpstr">
      <vt:lpstr>Arial</vt:lpstr>
      <vt:lpstr>Catamaran Thin</vt:lpstr>
      <vt:lpstr>Livvic</vt:lpstr>
      <vt:lpstr>Roboto</vt:lpstr>
      <vt:lpstr>Engineering Project Proposal by Slidesgo</vt:lpstr>
      <vt:lpstr>COMPUTER VISION 3D PROJECT PROPOSAL</vt:lpstr>
      <vt:lpstr>ABOUT THE PROJECT</vt:lpstr>
      <vt:lpstr>2,000 </vt:lpstr>
      <vt:lpstr>COMPUTING HOMOGRAPHY</vt:lpstr>
      <vt:lpstr>COMPUTING HOMOGRAPHY</vt:lpstr>
      <vt:lpstr>מצגת של PowerPoint‏</vt:lpstr>
      <vt:lpstr>מצגת של PowerPoint‏</vt:lpstr>
      <vt:lpstr>  RUNNING EXAMPLE</vt:lpstr>
      <vt:lpstr>RUNNING EXAMPLE</vt:lpstr>
      <vt:lpstr>EXTENSIONS</vt:lpstr>
      <vt:lpstr>Using programming logic in order to detect real time events.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3D PROJECT PROPOSAL</dc:title>
  <dc:creator>Noam Caspi</dc:creator>
  <cp:lastModifiedBy>noam.caspi95@gmail.com</cp:lastModifiedBy>
  <cp:revision>16</cp:revision>
  <dcterms:modified xsi:type="dcterms:W3CDTF">2022-05-14T22:08:07Z</dcterms:modified>
</cp:coreProperties>
</file>